
<file path=[Content_Types].xml><?xml version="1.0" encoding="utf-8"?>
<Types xmlns="http://schemas.openxmlformats.org/package/2006/content-types">
  <Default ContentType="image/jpeg" Extension="jpg"/>
  <Default ContentType="image/png" Extension="png"/>
  <Default ContentType="application/vnd.openxmlformats-package.relationships+xml" Extension="rels"/>
  <Default ContentType="application/xml" Extension="xml"/>
  <Default ContentType="image/jpeg" Extension="jpeg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10.xml"/>
  <Override ContentType="application/vnd.openxmlformats-officedocument.presentationml.slide+xml" PartName="/ppt/slides/slide8.xml"/>
  <Override ContentType="application/vnd.openxmlformats-officedocument.presentationml.slide+xml" PartName="/ppt/slides/slide16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7.xml"/>
  <Override ContentType="application/vnd.openxmlformats-officedocument.presentationml.slide+xml" PartName="/ppt/slides/slide19.xml"/>
  <Override ContentType="application/vnd.openxmlformats-officedocument.presentationml.slide+xml" PartName="/ppt/slides/slide15.xml"/>
  <Override ContentType="application/vnd.openxmlformats-officedocument.presentationml.slide+xml" PartName="/ppt/slides/slide5.xml"/>
  <Override ContentType="application/vnd.openxmlformats-officedocument.presentationml.slide+xml" PartName="/ppt/slides/slide18.xml"/>
  <Override ContentType="application/vnd.openxmlformats-officedocument.presentationml.slide+xml" PartName="/ppt/slides/slide17.xml"/>
  <Override ContentType="application/vnd.openxmlformats-officedocument.presentationml.slide+xml" PartName="/ppt/slides/slide6.xml"/>
  <Override ContentType="application/vnd.openxmlformats-officedocument.presentationml.slide+xml" PartName="/ppt/slides/slide2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9144000"/>
  <p:notesSz cx="6858000" cy="9144000"/>
  <p:defaultTextStyle>
    <a:defPPr lvl="0">
      <a:defRPr lang="it-IT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4.xml"/><Relationship Id="rId5" Type="http://schemas.openxmlformats.org/officeDocument/2006/relationships/slide" Target="slides/slide1.xml"/><Relationship Id="rId12" Type="http://schemas.openxmlformats.org/officeDocument/2006/relationships/slide" Target="slides/slide8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5" Type="http://schemas.openxmlformats.org/officeDocument/2006/relationships/slide" Target="slides/slide11.xml"/><Relationship Id="rId11" Type="http://schemas.openxmlformats.org/officeDocument/2006/relationships/slide" Target="slides/slide7.xml"/><Relationship Id="rId14" Type="http://schemas.openxmlformats.org/officeDocument/2006/relationships/slide" Target="slides/slide10.xml"/><Relationship Id="rId7" Type="http://schemas.openxmlformats.org/officeDocument/2006/relationships/slide" Target="slides/slide3.xml"/><Relationship Id="rId23" Type="http://schemas.openxmlformats.org/officeDocument/2006/relationships/slide" Target="slides/slide19.xml"/><Relationship Id="rId21" Type="http://schemas.openxmlformats.org/officeDocument/2006/relationships/slide" Target="slides/slide17.xml"/><Relationship Id="rId2" Type="http://schemas.openxmlformats.org/officeDocument/2006/relationships/presProps" Target="presProps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13" Type="http://schemas.openxmlformats.org/officeDocument/2006/relationships/slide" Target="slides/slide9.xml"/><Relationship Id="rId8" Type="http://schemas.openxmlformats.org/officeDocument/2006/relationships/slide" Target="slides/slide4.xml"/><Relationship Id="rId17" Type="http://schemas.openxmlformats.org/officeDocument/2006/relationships/slide" Target="slides/slide13.xml"/><Relationship Id="rId4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22" Type="http://schemas.openxmlformats.org/officeDocument/2006/relationships/slide" Target="slides/slide18.xml"/><Relationship Id="rId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11/04/2018</a:t>
            </a:fld>
            <a:endParaRPr lang="en-US" altLang="it-IT" smtClean="0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mtClean="0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7470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2151303"/>
            <a:ext cx="7886700" cy="38110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151303"/>
            <a:ext cx="7886700" cy="3811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11/04/2018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625554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216456" y="6093296"/>
            <a:ext cx="8712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255590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2" y="625559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488064" y="667823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4838522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2771800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11" y="6257030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123728" y="1441004"/>
            <a:ext cx="4896544" cy="4391025"/>
            <a:chOff x="-684584" y="1340768"/>
            <a:chExt cx="4896973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180610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2646061" y="2407528"/>
            <a:ext cx="396056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3600" dirty="0" smtClean="0">
                <a:solidFill>
                  <a:srgbClr val="00336B"/>
                </a:solidFill>
                <a:latin typeface="Proxima Nova Rg" pitchFamily="50" charset="0"/>
              </a:rPr>
              <a:t>POR Calabria 2014-2020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400" dirty="0" smtClean="0">
                <a:solidFill>
                  <a:srgbClr val="00336B"/>
                </a:solidFill>
                <a:latin typeface="Proxima Nova Rg" pitchFamily="50" charset="0"/>
              </a:rPr>
              <a:t>Reti territoriali di conciliazione e misure di welfare aziendale</a:t>
            </a:r>
          </a:p>
        </p:txBody>
      </p:sp>
    </p:spTree>
    <p:extLst>
      <p:ext uri="{BB962C8B-B14F-4D97-AF65-F5344CB8AC3E}">
        <p14:creationId xmlns:p14="http://schemas.microsoft.com/office/powerpoint/2010/main" val="242381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86" name="Shape 40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7" name="Shape 40987"/>
          <p:cNvSpPr txBox="1"/>
          <p:nvPr/>
        </p:nvSpPr>
        <p:spPr>
          <a:xfrm>
            <a:off x="7752" y="117793"/>
            <a:ext cx="9144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Avviso Reti territoriali per la conciliazione vita - lavoro</a:t>
            </a:r>
            <a:endParaRPr/>
          </a:p>
        </p:txBody>
      </p:sp>
      <p:sp>
        <p:nvSpPr>
          <p:cNvPr id="40988" name="Shape 40988"/>
          <p:cNvSpPr/>
          <p:nvPr/>
        </p:nvSpPr>
        <p:spPr>
          <a:xfrm>
            <a:off x="2627784" y="1124744"/>
            <a:ext cx="6264600" cy="48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Obiettivo:</a:t>
            </a:r>
            <a:endParaRPr/>
          </a:p>
          <a:p>
            <a:pPr indent="-285750" lvl="0" marL="2880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Promuovere e favorire forme di flessibilità̀ degli orari di apertura dei servizi socio educativi per l’infanzia finalizzati all’attivazione ed all’inserimento socio-lavorativo dei nuclei familiari disagiati</a:t>
            </a:r>
            <a:endParaRPr/>
          </a:p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Attività̀ realizzabili:</a:t>
            </a:r>
            <a:endParaRPr/>
          </a:p>
          <a:p>
            <a:pPr indent="-285750" lvl="0" marL="2880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Concedere, attraverso apposita procedura di evidenza pubblica, incentivi a strutture/servizi per l’adozione di forme di erogazione flessibile quali, a titolo esemplificativo: </a:t>
            </a:r>
            <a:endParaRPr/>
          </a:p>
          <a:p>
            <a:pPr indent="-285750" lvl="1" marL="745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b="0" i="0" lang="it-IT" sz="1400" u="none" cap="none" strike="noStrik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Estensione degli orari di apertura</a:t>
            </a:r>
            <a:endParaRPr/>
          </a:p>
          <a:p>
            <a:pPr indent="-285750" lvl="1" marL="745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b="0" i="0" lang="it-IT" sz="1400" u="none" cap="none" strike="noStrik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Apertura del servizio in giorni festivi, compresa stagione estiva </a:t>
            </a:r>
            <a:endParaRPr/>
          </a:p>
          <a:p>
            <a:pPr indent="-285750" lvl="1" marL="745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b="0" i="0" lang="it-IT" sz="1400" u="none" cap="none" strike="noStrik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Apertura del servizio in orari serali</a:t>
            </a:r>
            <a:endParaRPr/>
          </a:p>
          <a:p>
            <a:pPr indent="-285750" lvl="1" marL="745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b="0" i="0" lang="it-IT" sz="1400" u="none" cap="none" strike="noStrik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Apertura </a:t>
            </a:r>
            <a:r>
              <a:rPr b="0" i="1" lang="it-IT" sz="1400" u="none" cap="none" strike="noStrike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“on demand”</a:t>
            </a:r>
            <a:endParaRPr/>
          </a:p>
        </p:txBody>
      </p:sp>
      <p:sp>
        <p:nvSpPr>
          <p:cNvPr id="40989" name="Shape 40989"/>
          <p:cNvSpPr/>
          <p:nvPr/>
        </p:nvSpPr>
        <p:spPr>
          <a:xfrm>
            <a:off x="179512" y="2204864"/>
            <a:ext cx="2328300" cy="21366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Tipologia di intervento </a:t>
            </a:r>
            <a:endParaRPr b="1" sz="1600">
              <a:solidFill>
                <a:srgbClr val="00009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Servizi per l’infanzia e l’adolescenza</a:t>
            </a:r>
            <a:endParaRPr b="1" sz="1600">
              <a:solidFill>
                <a:srgbClr val="0000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"/>
          <p:cNvSpPr txBox="1"/>
          <p:nvPr/>
        </p:nvSpPr>
        <p:spPr>
          <a:xfrm>
            <a:off x="36013" y="1124744"/>
            <a:ext cx="4320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asellaDiTesto 1"/>
          <p:cNvSpPr txBox="1"/>
          <p:nvPr/>
        </p:nvSpPr>
        <p:spPr>
          <a:xfrm>
            <a:off x="-114822" y="557064"/>
            <a:ext cx="3822726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 Costi</a:t>
            </a:r>
          </a:p>
        </p:txBody>
      </p:sp>
      <p:sp>
        <p:nvSpPr>
          <p:cNvPr id="29" name="CasellaDiTesto 1"/>
          <p:cNvSpPr txBox="1"/>
          <p:nvPr/>
        </p:nvSpPr>
        <p:spPr>
          <a:xfrm>
            <a:off x="4932040" y="548680"/>
            <a:ext cx="4139952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r"/>
            <a:r>
              <a:rPr lang="it-IT" sz="1600" b="1" dirty="0" smtClean="0">
                <a:solidFill>
                  <a:srgbClr val="FF0000"/>
                </a:solidFill>
              </a:rPr>
              <a:t>Massimali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852280" y="1224372"/>
            <a:ext cx="4217233" cy="3284748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Il costo totale ammissibile del progetto presentato non deve essere e superiore a: </a:t>
            </a:r>
          </a:p>
          <a:p>
            <a:pPr marL="74520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€ 350.000 </a:t>
            </a:r>
            <a:r>
              <a:rPr lang="it-IT" sz="1400" b="1" dirty="0">
                <a:solidFill>
                  <a:srgbClr val="000090"/>
                </a:solidFill>
              </a:rPr>
              <a:t>per progetto ricadente in un unico Ambito</a:t>
            </a:r>
          </a:p>
          <a:p>
            <a:pPr marL="74520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000090"/>
                </a:solidFill>
              </a:rPr>
              <a:t>€ 500.000 per progetti ricadenti in due o più̀ Ambiti limitrofi</a:t>
            </a:r>
          </a:p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Il contributo concedibile per le spese ammissibili è pari al 100% del totale delle spese ammissibili per la realizzazione delle operazioni.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Avviso </a:t>
            </a:r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Reti </a:t>
            </a:r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territoriali per la conciliazione vita - lavoro</a:t>
            </a:r>
          </a:p>
        </p:txBody>
      </p:sp>
      <p:sp>
        <p:nvSpPr>
          <p:cNvPr id="25" name="CasellaDiTesto 1"/>
          <p:cNvSpPr txBox="1"/>
          <p:nvPr/>
        </p:nvSpPr>
        <p:spPr>
          <a:xfrm>
            <a:off x="4860032" y="1116360"/>
            <a:ext cx="4104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ttangolo 3"/>
          <p:cNvSpPr/>
          <p:nvPr/>
        </p:nvSpPr>
        <p:spPr>
          <a:xfrm>
            <a:off x="7752" y="1224372"/>
            <a:ext cx="4420232" cy="4724908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Sono fissati dei massimali relativamente a: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B</a:t>
            </a:r>
            <a:r>
              <a:rPr lang="it-IT" sz="1400" dirty="0" smtClean="0">
                <a:solidFill>
                  <a:srgbClr val="000090"/>
                </a:solidFill>
              </a:rPr>
              <a:t>uoni </a:t>
            </a:r>
            <a:r>
              <a:rPr lang="it-IT" sz="1400" dirty="0">
                <a:solidFill>
                  <a:srgbClr val="000090"/>
                </a:solidFill>
              </a:rPr>
              <a:t>servizio per prima infanzia (tra 0 e </a:t>
            </a:r>
            <a:r>
              <a:rPr lang="it-IT" sz="1400" dirty="0" smtClean="0">
                <a:solidFill>
                  <a:srgbClr val="000090"/>
                </a:solidFill>
              </a:rPr>
              <a:t>3 anni</a:t>
            </a:r>
            <a:r>
              <a:rPr lang="it-IT" sz="1400" dirty="0">
                <a:solidFill>
                  <a:srgbClr val="000090"/>
                </a:solidFill>
              </a:rPr>
              <a:t>) in funzione della tipologia di struttura/servizio di riferimento (</a:t>
            </a:r>
            <a:r>
              <a:rPr lang="it-IT" sz="1400" dirty="0" smtClean="0">
                <a:solidFill>
                  <a:srgbClr val="000090"/>
                </a:solidFill>
              </a:rPr>
              <a:t>mese/bambino)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0"/>
                </a:solidFill>
              </a:rPr>
              <a:t>Buoni </a:t>
            </a:r>
            <a:r>
              <a:rPr lang="it-IT" sz="1400" dirty="0">
                <a:solidFill>
                  <a:srgbClr val="000090"/>
                </a:solidFill>
              </a:rPr>
              <a:t>s</a:t>
            </a:r>
            <a:r>
              <a:rPr lang="it-IT" sz="1400" dirty="0" smtClean="0">
                <a:solidFill>
                  <a:srgbClr val="000090"/>
                </a:solidFill>
              </a:rPr>
              <a:t>ervizio </a:t>
            </a:r>
            <a:r>
              <a:rPr lang="it-IT" sz="1400" dirty="0">
                <a:solidFill>
                  <a:srgbClr val="000090"/>
                </a:solidFill>
              </a:rPr>
              <a:t>per l’accesso ai servizi per l’infanzia e l’adolescenza (tra 4 e 14 anni) in funzione della tipologia di struttura/servizio di riferimento (mese o </a:t>
            </a:r>
            <a:r>
              <a:rPr lang="it-IT" sz="1400" dirty="0" smtClean="0">
                <a:solidFill>
                  <a:srgbClr val="000090"/>
                </a:solidFill>
              </a:rPr>
              <a:t>giorno/bambino)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S</a:t>
            </a:r>
            <a:r>
              <a:rPr lang="it-IT" sz="1400" dirty="0" smtClean="0">
                <a:solidFill>
                  <a:srgbClr val="000090"/>
                </a:solidFill>
              </a:rPr>
              <a:t>ervizi </a:t>
            </a:r>
            <a:r>
              <a:rPr lang="it-IT" sz="1400" dirty="0">
                <a:solidFill>
                  <a:srgbClr val="000090"/>
                </a:solidFill>
              </a:rPr>
              <a:t>per la prima infanzia in funzione della durata dell’estensione (ora/bambino)</a:t>
            </a:r>
          </a:p>
        </p:txBody>
      </p:sp>
    </p:spTree>
    <p:extLst>
      <p:ext uri="{BB962C8B-B14F-4D97-AF65-F5344CB8AC3E}">
        <p14:creationId xmlns:p14="http://schemas.microsoft.com/office/powerpoint/2010/main" val="13773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90" name="Shape 40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1" name="Shape 40991"/>
          <p:cNvSpPr txBox="1"/>
          <p:nvPr/>
        </p:nvSpPr>
        <p:spPr>
          <a:xfrm>
            <a:off x="36013" y="1124744"/>
            <a:ext cx="4320000" cy="7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92" name="Shape 40992"/>
          <p:cNvSpPr txBox="1"/>
          <p:nvPr/>
        </p:nvSpPr>
        <p:spPr>
          <a:xfrm>
            <a:off x="-114822" y="557064"/>
            <a:ext cx="3822600" cy="7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Modalità di funzionamento </a:t>
            </a:r>
            <a:endParaRPr/>
          </a:p>
        </p:txBody>
      </p:sp>
      <p:sp>
        <p:nvSpPr>
          <p:cNvPr id="40993" name="Shape 40993"/>
          <p:cNvSpPr txBox="1"/>
          <p:nvPr/>
        </p:nvSpPr>
        <p:spPr>
          <a:xfrm>
            <a:off x="4932040" y="548680"/>
            <a:ext cx="4140000" cy="7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Durata</a:t>
            </a:r>
            <a:endParaRPr b="1" sz="160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994" name="Shape 40994"/>
          <p:cNvSpPr/>
          <p:nvPr/>
        </p:nvSpPr>
        <p:spPr>
          <a:xfrm>
            <a:off x="4852280" y="1224372"/>
            <a:ext cx="4217100" cy="14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La tempistica massima concessa per l’esecuzione e la rendicontazione degli interventi è pari a mesi </a:t>
            </a:r>
            <a:r>
              <a:rPr b="1"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24 dalla data di sottoscrizione della convenzione</a:t>
            </a:r>
            <a:endParaRPr/>
          </a:p>
        </p:txBody>
      </p:sp>
      <p:sp>
        <p:nvSpPr>
          <p:cNvPr id="40995" name="Shape 40995"/>
          <p:cNvSpPr txBox="1"/>
          <p:nvPr/>
        </p:nvSpPr>
        <p:spPr>
          <a:xfrm>
            <a:off x="7752" y="117793"/>
            <a:ext cx="9144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Avviso Reti territoriali per la conciliazione vita - lavoro</a:t>
            </a:r>
            <a:endParaRPr/>
          </a:p>
        </p:txBody>
      </p:sp>
      <p:sp>
        <p:nvSpPr>
          <p:cNvPr id="40996" name="Shape 40996"/>
          <p:cNvSpPr txBox="1"/>
          <p:nvPr/>
        </p:nvSpPr>
        <p:spPr>
          <a:xfrm>
            <a:off x="4860032" y="1116360"/>
            <a:ext cx="4104000" cy="7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97" name="Shape 40997"/>
          <p:cNvSpPr/>
          <p:nvPr/>
        </p:nvSpPr>
        <p:spPr>
          <a:xfrm>
            <a:off x="7752" y="1224372"/>
            <a:ext cx="4420200" cy="45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A seguito dell’ammissione a finanziamento del progetto presentato, l’Ambito Territoriale di riferimento dovrà individuare l’elenco delle donne destinatarie dei buoni servizio, sulla base dei seguenti criteri minimi: </a:t>
            </a:r>
            <a:endParaRPr/>
          </a:p>
          <a:p>
            <a:pPr indent="-285750" lvl="1" marL="745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400"/>
              <a:buFont typeface="Noto Sans Symbols"/>
              <a:buChar char="➢"/>
            </a:pPr>
            <a:r>
              <a:rPr b="0" i="0" lang="it-IT" sz="1400" u="none" cap="none" strike="noStrike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Presenza di altri figli minori di 15 anni</a:t>
            </a:r>
            <a:endParaRPr/>
          </a:p>
          <a:p>
            <a:pPr indent="-285750" lvl="1" marL="745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400"/>
              <a:buFont typeface="Noto Sans Symbols"/>
              <a:buChar char="➢"/>
            </a:pPr>
            <a:r>
              <a:rPr b="0" i="0" lang="it-IT" sz="1400" u="none" cap="none" strike="noStrike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Presenza di familiari con disabilità o situazioni di particolare disagio</a:t>
            </a:r>
            <a:endParaRPr/>
          </a:p>
          <a:p>
            <a:pPr indent="-285750" lvl="1" marL="745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400"/>
              <a:buFont typeface="Noto Sans Symbols"/>
              <a:buChar char="➢"/>
            </a:pPr>
            <a:r>
              <a:rPr b="0" i="0" lang="it-IT" sz="1400" u="none" cap="none" strike="noStrike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Nuclei familiari monoparentali</a:t>
            </a:r>
            <a:endParaRPr/>
          </a:p>
          <a:p>
            <a:pPr indent="-285750" lvl="1" marL="745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400"/>
              <a:buFont typeface="Noto Sans Symbols"/>
              <a:buChar char="➢"/>
            </a:pPr>
            <a:r>
              <a:rPr b="0" i="0" lang="it-IT" sz="1400" u="none" cap="none" strike="noStrike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Certificazione ISEE (limitatamente all’azione 9.3.3)</a:t>
            </a:r>
            <a:endParaRPr/>
          </a:p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Ciascuna destinataria potrà utilizzare il buono servizio assegnato presso una delle strutture indicate nella proposta progettuale presentata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2200219"/>
            <a:ext cx="79208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smtClean="0">
                <a:solidFill>
                  <a:srgbClr val="002776"/>
                </a:solidFill>
                <a:cs typeface="Arial"/>
              </a:rPr>
              <a:t>Asse </a:t>
            </a:r>
            <a:r>
              <a:rPr lang="it-IT" sz="1600" b="1" dirty="0">
                <a:solidFill>
                  <a:srgbClr val="002776"/>
                </a:solidFill>
                <a:cs typeface="Arial"/>
              </a:rPr>
              <a:t>8</a:t>
            </a:r>
            <a:r>
              <a:rPr lang="it-IT" sz="1600" dirty="0">
                <a:solidFill>
                  <a:srgbClr val="002776"/>
                </a:solidFill>
                <a:cs typeface="Arial"/>
              </a:rPr>
              <a:t> </a:t>
            </a:r>
            <a:r>
              <a:rPr lang="it-IT" sz="1600" dirty="0" smtClean="0">
                <a:solidFill>
                  <a:srgbClr val="002776"/>
                </a:solidFill>
                <a:cs typeface="Arial"/>
              </a:rPr>
              <a:t>- Promozione </a:t>
            </a:r>
            <a:r>
              <a:rPr lang="it-IT" sz="1600" dirty="0">
                <a:solidFill>
                  <a:srgbClr val="002776"/>
                </a:solidFill>
                <a:cs typeface="Arial"/>
              </a:rPr>
              <a:t>dell’occupazione sostenibile e di </a:t>
            </a:r>
            <a:r>
              <a:rPr lang="it-IT" sz="1600" dirty="0" smtClean="0">
                <a:solidFill>
                  <a:srgbClr val="002776"/>
                </a:solidFill>
                <a:cs typeface="Arial"/>
              </a:rPr>
              <a:t>qualità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b="1" dirty="0">
                <a:solidFill>
                  <a:srgbClr val="002776"/>
                </a:solidFill>
                <a:cs typeface="Arial"/>
              </a:rPr>
              <a:t>Azione 8.2.4 </a:t>
            </a:r>
            <a:r>
              <a:rPr lang="it-IT" sz="1600" dirty="0">
                <a:solidFill>
                  <a:srgbClr val="002776"/>
                </a:solidFill>
                <a:cs typeface="Arial"/>
              </a:rPr>
              <a:t>Misure di promozione del </a:t>
            </a:r>
            <a:r>
              <a:rPr lang="it-IT" sz="1600" b="1" dirty="0">
                <a:solidFill>
                  <a:srgbClr val="002776"/>
                </a:solidFill>
                <a:cs typeface="Arial"/>
              </a:rPr>
              <a:t>«welfare aziendale»  </a:t>
            </a:r>
            <a:r>
              <a:rPr lang="it-IT" sz="1600" dirty="0">
                <a:solidFill>
                  <a:srgbClr val="002776"/>
                </a:solidFill>
                <a:cs typeface="Arial"/>
              </a:rPr>
              <a:t>e di nuove forme di organizzazione del lavoro </a:t>
            </a:r>
            <a:r>
              <a:rPr lang="it-IT" sz="1600" i="1" dirty="0">
                <a:solidFill>
                  <a:srgbClr val="002776"/>
                </a:solidFill>
                <a:cs typeface="Arial"/>
              </a:rPr>
              <a:t>family </a:t>
            </a:r>
            <a:r>
              <a:rPr lang="it-IT" sz="1600" i="1" dirty="0" err="1">
                <a:solidFill>
                  <a:srgbClr val="002776"/>
                </a:solidFill>
                <a:cs typeface="Arial"/>
              </a:rPr>
              <a:t>friendly</a:t>
            </a:r>
            <a:r>
              <a:rPr lang="it-IT" sz="1600" i="1" dirty="0">
                <a:solidFill>
                  <a:srgbClr val="002776"/>
                </a:solidFill>
                <a:cs typeface="Arial"/>
              </a:rPr>
              <a:t> </a:t>
            </a:r>
            <a:r>
              <a:rPr lang="it-IT" sz="1600" dirty="0">
                <a:solidFill>
                  <a:srgbClr val="002776"/>
                </a:solidFill>
                <a:cs typeface="Arial"/>
              </a:rPr>
              <a:t>del POR Calabria FESR FSE </a:t>
            </a:r>
            <a:r>
              <a:rPr lang="it-IT" sz="1600" dirty="0" smtClean="0">
                <a:solidFill>
                  <a:srgbClr val="002776"/>
                </a:solidFill>
                <a:cs typeface="Arial"/>
              </a:rPr>
              <a:t>2014-2020</a:t>
            </a:r>
          </a:p>
          <a:p>
            <a:pPr lvl="1" algn="just">
              <a:lnSpc>
                <a:spcPct val="150000"/>
              </a:lnSpc>
            </a:pPr>
            <a:endParaRPr lang="it-IT" sz="1600" dirty="0" smtClean="0">
              <a:solidFill>
                <a:srgbClr val="002776"/>
              </a:solidFill>
              <a:cs typeface="Arial"/>
            </a:endParaRPr>
          </a:p>
          <a:p>
            <a:pPr marL="0" lvl="1" algn="just">
              <a:lnSpc>
                <a:spcPct val="150000"/>
              </a:lnSpc>
            </a:pPr>
            <a:r>
              <a:rPr lang="it-IT" sz="1600" b="1" dirty="0" smtClean="0">
                <a:solidFill>
                  <a:srgbClr val="002776"/>
                </a:solidFill>
                <a:cs typeface="Arial"/>
              </a:rPr>
              <a:t>Piano </a:t>
            </a:r>
            <a:r>
              <a:rPr lang="it-IT" sz="1600" b="1" dirty="0">
                <a:solidFill>
                  <a:srgbClr val="002776"/>
                </a:solidFill>
                <a:cs typeface="Arial"/>
              </a:rPr>
              <a:t>di Inclusione attiva </a:t>
            </a:r>
            <a:r>
              <a:rPr lang="it-IT" sz="1600" dirty="0">
                <a:solidFill>
                  <a:srgbClr val="002776"/>
                </a:solidFill>
                <a:cs typeface="Arial"/>
              </a:rPr>
              <a:t>(D.G.R. n. 25 del 31/01/2017</a:t>
            </a:r>
            <a:r>
              <a:rPr lang="it-IT" sz="1600" dirty="0" smtClean="0">
                <a:solidFill>
                  <a:srgbClr val="002776"/>
                </a:solidFill>
                <a:cs typeface="Arial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Avviso per misure di welfare aziendale e di conciliazione vita - lavoro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7" name="Immagine 6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14974" y="2056203"/>
            <a:ext cx="712610" cy="634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1403484"/>
            <a:ext cx="5583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rgbClr val="002776"/>
                </a:solidFill>
                <a:cs typeface="Arial"/>
              </a:rPr>
              <a:t>Dotazione</a:t>
            </a:r>
            <a:r>
              <a:rPr lang="it-IT" dirty="0">
                <a:solidFill>
                  <a:srgbClr val="002776"/>
                </a:solidFill>
                <a:cs typeface="Arial"/>
              </a:rPr>
              <a:t> complessiva pari a </a:t>
            </a:r>
            <a:r>
              <a:rPr lang="it-IT" b="1" dirty="0">
                <a:solidFill>
                  <a:srgbClr val="002776"/>
                </a:solidFill>
                <a:cs typeface="Arial"/>
              </a:rPr>
              <a:t>€ 7.500.000</a:t>
            </a:r>
          </a:p>
        </p:txBody>
      </p:sp>
    </p:spTree>
    <p:extLst>
      <p:ext uri="{BB962C8B-B14F-4D97-AF65-F5344CB8AC3E}">
        <p14:creationId xmlns:p14="http://schemas.microsoft.com/office/powerpoint/2010/main" val="373252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"/>
          <p:cNvSpPr txBox="1"/>
          <p:nvPr/>
        </p:nvSpPr>
        <p:spPr>
          <a:xfrm>
            <a:off x="180029" y="1124744"/>
            <a:ext cx="4320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asellaDiTesto 1"/>
          <p:cNvSpPr txBox="1"/>
          <p:nvPr/>
        </p:nvSpPr>
        <p:spPr>
          <a:xfrm>
            <a:off x="29194" y="557064"/>
            <a:ext cx="3822726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 Finalità</a:t>
            </a:r>
          </a:p>
        </p:txBody>
      </p:sp>
      <p:sp>
        <p:nvSpPr>
          <p:cNvPr id="29" name="CasellaDiTesto 1"/>
          <p:cNvSpPr txBox="1"/>
          <p:nvPr/>
        </p:nvSpPr>
        <p:spPr>
          <a:xfrm>
            <a:off x="4932040" y="548680"/>
            <a:ext cx="4139952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r"/>
            <a:r>
              <a:rPr lang="it-IT" sz="1600" b="1" dirty="0" smtClean="0">
                <a:solidFill>
                  <a:srgbClr val="FF0000"/>
                </a:solidFill>
              </a:rPr>
              <a:t>Oggetto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852280" y="1224372"/>
            <a:ext cx="4217233" cy="3428764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Le proposte progettuali devono prevedere l’adozione di soluzioni riconducibili alle seguenti tipologie intervento: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Adozione di nuove modalità organizzative del lavoro relative a orari, processi e luoghi di </a:t>
            </a:r>
            <a:r>
              <a:rPr lang="it-IT" sz="1400" dirty="0" smtClean="0">
                <a:solidFill>
                  <a:srgbClr val="000090"/>
                </a:solidFill>
              </a:rPr>
              <a:t>lavoro</a:t>
            </a:r>
            <a:endParaRPr lang="it-IT" sz="1400" dirty="0">
              <a:solidFill>
                <a:srgbClr val="000090"/>
              </a:solidFill>
            </a:endParaRP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Attivazione di servizi e soluzioni che rispondano alle esigenze di conciliazione tra tempi di vita e tempi di lavoro dei propri dipendenti e/o collaboratori </a:t>
            </a:r>
          </a:p>
        </p:txBody>
      </p:sp>
      <p:sp>
        <p:nvSpPr>
          <p:cNvPr id="25" name="CasellaDiTesto 1"/>
          <p:cNvSpPr txBox="1"/>
          <p:nvPr/>
        </p:nvSpPr>
        <p:spPr>
          <a:xfrm>
            <a:off x="4860032" y="1116360"/>
            <a:ext cx="4104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ttangolo 3"/>
          <p:cNvSpPr/>
          <p:nvPr/>
        </p:nvSpPr>
        <p:spPr>
          <a:xfrm>
            <a:off x="151768" y="1224372"/>
            <a:ext cx="4420232" cy="422085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Favorire una </a:t>
            </a:r>
            <a:r>
              <a:rPr lang="it-IT" sz="1400" b="1" dirty="0">
                <a:solidFill>
                  <a:srgbClr val="000090"/>
                </a:solidFill>
              </a:rPr>
              <a:t>maggiore partecipazione femminile al mercato del lavoro</a:t>
            </a:r>
            <a:r>
              <a:rPr lang="it-IT" sz="1400" dirty="0">
                <a:solidFill>
                  <a:srgbClr val="000090"/>
                </a:solidFill>
              </a:rPr>
              <a:t> e una più agevole conciliazione tra tempi di vita e tempi di lavoro delle lavoratrici e dei lavoratori delle aziende calabresi in attuazione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Avviso per misure di welfare aziendale e di conciliazione vita - lavoro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"/>
          <p:cNvSpPr txBox="1"/>
          <p:nvPr/>
        </p:nvSpPr>
        <p:spPr>
          <a:xfrm>
            <a:off x="108021" y="1124744"/>
            <a:ext cx="4320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asellaDiTesto 1"/>
          <p:cNvSpPr txBox="1"/>
          <p:nvPr/>
        </p:nvSpPr>
        <p:spPr>
          <a:xfrm>
            <a:off x="-42814" y="557064"/>
            <a:ext cx="3822726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 Beneficiari</a:t>
            </a:r>
          </a:p>
        </p:txBody>
      </p:sp>
      <p:sp>
        <p:nvSpPr>
          <p:cNvPr id="29" name="CasellaDiTesto 1"/>
          <p:cNvSpPr txBox="1"/>
          <p:nvPr/>
        </p:nvSpPr>
        <p:spPr>
          <a:xfrm>
            <a:off x="4932040" y="548680"/>
            <a:ext cx="4139952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r"/>
            <a:r>
              <a:rPr lang="it-IT" sz="1600" b="1" dirty="0" smtClean="0">
                <a:solidFill>
                  <a:srgbClr val="FF0000"/>
                </a:solidFill>
              </a:rPr>
              <a:t>Destinatari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50558" y="1224372"/>
            <a:ext cx="4518955" cy="5228964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b="1" dirty="0">
                <a:solidFill>
                  <a:srgbClr val="000090"/>
                </a:solidFill>
              </a:rPr>
              <a:t>Lavoratrici  e  lavoratori nello </a:t>
            </a:r>
            <a:r>
              <a:rPr lang="it-IT" sz="1400" b="1" dirty="0" smtClean="0">
                <a:solidFill>
                  <a:srgbClr val="000090"/>
                </a:solidFill>
              </a:rPr>
              <a:t>specifico: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L</a:t>
            </a:r>
            <a:r>
              <a:rPr lang="it-IT" sz="1400" dirty="0" smtClean="0">
                <a:solidFill>
                  <a:srgbClr val="000090"/>
                </a:solidFill>
              </a:rPr>
              <a:t>avoratrici </a:t>
            </a:r>
            <a:r>
              <a:rPr lang="it-IT" sz="1400" dirty="0">
                <a:solidFill>
                  <a:srgbClr val="000090"/>
                </a:solidFill>
              </a:rPr>
              <a:t>in </a:t>
            </a:r>
            <a:r>
              <a:rPr lang="it-IT" sz="1400" dirty="0" smtClean="0">
                <a:solidFill>
                  <a:srgbClr val="000090"/>
                </a:solidFill>
              </a:rPr>
              <a:t>maternità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L</a:t>
            </a:r>
            <a:r>
              <a:rPr lang="it-IT" sz="1400" dirty="0" smtClean="0">
                <a:solidFill>
                  <a:srgbClr val="000090"/>
                </a:solidFill>
              </a:rPr>
              <a:t>avoratrici/lavoratori </a:t>
            </a:r>
            <a:r>
              <a:rPr lang="it-IT" sz="1400" dirty="0">
                <a:solidFill>
                  <a:srgbClr val="000090"/>
                </a:solidFill>
              </a:rPr>
              <a:t>al rientro da periodi di congedo per </a:t>
            </a:r>
            <a:r>
              <a:rPr lang="it-IT" sz="1400" dirty="0" smtClean="0">
                <a:solidFill>
                  <a:srgbClr val="000090"/>
                </a:solidFill>
              </a:rPr>
              <a:t>maternità/paternità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L</a:t>
            </a:r>
            <a:r>
              <a:rPr lang="it-IT" sz="1400" dirty="0" smtClean="0">
                <a:solidFill>
                  <a:srgbClr val="000090"/>
                </a:solidFill>
              </a:rPr>
              <a:t>avoratrici/lavoratori </a:t>
            </a:r>
            <a:r>
              <a:rPr lang="it-IT" sz="1400" dirty="0">
                <a:solidFill>
                  <a:srgbClr val="000090"/>
                </a:solidFill>
              </a:rPr>
              <a:t>coinvolti in nuove forme di lavoro </a:t>
            </a:r>
            <a:r>
              <a:rPr lang="it-IT" sz="1400" i="1" dirty="0">
                <a:solidFill>
                  <a:srgbClr val="000090"/>
                </a:solidFill>
              </a:rPr>
              <a:t>family-</a:t>
            </a:r>
            <a:r>
              <a:rPr lang="it-IT" sz="1400" i="1" dirty="0" err="1">
                <a:solidFill>
                  <a:srgbClr val="000090"/>
                </a:solidFill>
              </a:rPr>
              <a:t>friendly</a:t>
            </a:r>
            <a:r>
              <a:rPr lang="it-IT" sz="1400" dirty="0">
                <a:solidFill>
                  <a:srgbClr val="000090"/>
                </a:solidFill>
              </a:rPr>
              <a:t> e flessibile (</a:t>
            </a:r>
            <a:r>
              <a:rPr lang="it-IT" sz="1400" i="1" dirty="0" err="1">
                <a:solidFill>
                  <a:srgbClr val="000090"/>
                </a:solidFill>
              </a:rPr>
              <a:t>smart</a:t>
            </a:r>
            <a:r>
              <a:rPr lang="it-IT" sz="1400" i="1" dirty="0">
                <a:solidFill>
                  <a:srgbClr val="000090"/>
                </a:solidFill>
              </a:rPr>
              <a:t> </a:t>
            </a:r>
            <a:r>
              <a:rPr lang="it-IT" sz="1400" i="1" dirty="0" err="1" smtClean="0">
                <a:solidFill>
                  <a:srgbClr val="000090"/>
                </a:solidFill>
              </a:rPr>
              <a:t>working</a:t>
            </a:r>
            <a:r>
              <a:rPr lang="it-IT" sz="1400" dirty="0" smtClean="0">
                <a:solidFill>
                  <a:srgbClr val="000090"/>
                </a:solidFill>
              </a:rPr>
              <a:t>)</a:t>
            </a:r>
          </a:p>
          <a:p>
            <a:pPr marL="2250" algn="just">
              <a:lnSpc>
                <a:spcPct val="150000"/>
              </a:lnSpc>
            </a:pPr>
            <a:r>
              <a:rPr lang="it-IT" sz="1400" dirty="0" smtClean="0">
                <a:solidFill>
                  <a:srgbClr val="000090"/>
                </a:solidFill>
              </a:rPr>
              <a:t>I </a:t>
            </a:r>
            <a:r>
              <a:rPr lang="it-IT" sz="1400" dirty="0">
                <a:solidFill>
                  <a:srgbClr val="000090"/>
                </a:solidFill>
              </a:rPr>
              <a:t>soggetti destinatari devono esprimere e documentare esigenze di assistenza e cura di familiari (riguardanti parenti e affini sino al terzo grado) che siano: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0"/>
                </a:solidFill>
              </a:rPr>
              <a:t>Minori </a:t>
            </a:r>
            <a:r>
              <a:rPr lang="it-IT" sz="1400" dirty="0">
                <a:solidFill>
                  <a:srgbClr val="000090"/>
                </a:solidFill>
              </a:rPr>
              <a:t>con un’età ricompresa tra 0 e 14 </a:t>
            </a:r>
            <a:r>
              <a:rPr lang="it-IT" sz="1400" dirty="0" smtClean="0">
                <a:solidFill>
                  <a:srgbClr val="000090"/>
                </a:solidFill>
              </a:rPr>
              <a:t>anni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P</a:t>
            </a:r>
            <a:r>
              <a:rPr lang="it-IT" sz="1400" dirty="0" smtClean="0">
                <a:solidFill>
                  <a:srgbClr val="000090"/>
                </a:solidFill>
              </a:rPr>
              <a:t>ersone </a:t>
            </a:r>
            <a:r>
              <a:rPr lang="it-IT" sz="1400" dirty="0">
                <a:solidFill>
                  <a:srgbClr val="000090"/>
                </a:solidFill>
              </a:rPr>
              <a:t>con disabilità ai sensi della Legge 5 febbraio 1992, n. </a:t>
            </a:r>
            <a:r>
              <a:rPr lang="it-IT" sz="1400" dirty="0" smtClean="0">
                <a:solidFill>
                  <a:srgbClr val="000090"/>
                </a:solidFill>
              </a:rPr>
              <a:t>104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P</a:t>
            </a:r>
            <a:r>
              <a:rPr lang="it-IT" sz="1400" dirty="0" smtClean="0">
                <a:solidFill>
                  <a:srgbClr val="000090"/>
                </a:solidFill>
              </a:rPr>
              <a:t>ersone </a:t>
            </a:r>
            <a:r>
              <a:rPr lang="it-IT" sz="1400" dirty="0">
                <a:solidFill>
                  <a:srgbClr val="000090"/>
                </a:solidFill>
              </a:rPr>
              <a:t>non </a:t>
            </a:r>
            <a:r>
              <a:rPr lang="it-IT" sz="1400" dirty="0" smtClean="0">
                <a:solidFill>
                  <a:srgbClr val="000090"/>
                </a:solidFill>
              </a:rPr>
              <a:t>autosufficienti</a:t>
            </a:r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25" name="CasellaDiTesto 1"/>
          <p:cNvSpPr txBox="1"/>
          <p:nvPr/>
        </p:nvSpPr>
        <p:spPr>
          <a:xfrm>
            <a:off x="4644488" y="1116360"/>
            <a:ext cx="4320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ttangolo 3"/>
          <p:cNvSpPr/>
          <p:nvPr/>
        </p:nvSpPr>
        <p:spPr>
          <a:xfrm>
            <a:off x="79760" y="1224372"/>
            <a:ext cx="4420232" cy="422085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 smtClean="0">
                <a:solidFill>
                  <a:srgbClr val="000090"/>
                </a:solidFill>
              </a:rPr>
              <a:t>Le </a:t>
            </a:r>
            <a:r>
              <a:rPr lang="it-IT" sz="1400" b="1" dirty="0" smtClean="0">
                <a:solidFill>
                  <a:srgbClr val="000090"/>
                </a:solidFill>
              </a:rPr>
              <a:t>imprese</a:t>
            </a:r>
            <a:r>
              <a:rPr lang="it-IT" sz="1400" dirty="0" smtClean="0">
                <a:solidFill>
                  <a:srgbClr val="000090"/>
                </a:solidFill>
              </a:rPr>
              <a:t> in forma singola o associata.  </a:t>
            </a:r>
          </a:p>
          <a:p>
            <a:pPr marL="2250" algn="just">
              <a:lnSpc>
                <a:spcPct val="150000"/>
              </a:lnSpc>
            </a:pPr>
            <a:r>
              <a:rPr lang="it-IT" sz="1400" dirty="0" smtClean="0">
                <a:solidFill>
                  <a:srgbClr val="000090"/>
                </a:solidFill>
              </a:rPr>
              <a:t>Si considera impresa qualsiasi entità che eserciti un’attività economica, indipendentemente dalla sua forma giuridica. In particolare sono considerate tali le entità che esercitino un’attività artigianale o altre attività a titolo individuale o familiare, le società di persone o le associazioni che esercitano regolarmente un’attività economica.</a:t>
            </a:r>
          </a:p>
          <a:p>
            <a:pPr marL="2250" algn="just">
              <a:lnSpc>
                <a:spcPct val="150000"/>
              </a:lnSpc>
            </a:pPr>
            <a:r>
              <a:rPr lang="it-IT" sz="1400" dirty="0" smtClean="0">
                <a:solidFill>
                  <a:srgbClr val="000090"/>
                </a:solidFill>
              </a:rPr>
              <a:t>Ciascuna impresa può partecipare ad un solo raggruppamento di imprese richiedente </a:t>
            </a:r>
            <a:r>
              <a:rPr lang="it-IT" sz="1400" dirty="0" smtClean="0">
                <a:solidFill>
                  <a:srgbClr val="000090"/>
                </a:solidFill>
              </a:rPr>
              <a:t>l’agevolazione</a:t>
            </a:r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Avviso per misure di welfare aziendale e di conciliazione vita - lavoro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"/>
          <p:cNvSpPr txBox="1"/>
          <p:nvPr/>
        </p:nvSpPr>
        <p:spPr>
          <a:xfrm>
            <a:off x="180029" y="1124744"/>
            <a:ext cx="4320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asellaDiTesto 1"/>
          <p:cNvSpPr txBox="1"/>
          <p:nvPr/>
        </p:nvSpPr>
        <p:spPr>
          <a:xfrm>
            <a:off x="29194" y="557064"/>
            <a:ext cx="3822726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 Forma</a:t>
            </a:r>
          </a:p>
        </p:txBody>
      </p:sp>
      <p:sp>
        <p:nvSpPr>
          <p:cNvPr id="29" name="CasellaDiTesto 1"/>
          <p:cNvSpPr txBox="1"/>
          <p:nvPr/>
        </p:nvSpPr>
        <p:spPr>
          <a:xfrm>
            <a:off x="4932040" y="548680"/>
            <a:ext cx="4139952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r"/>
            <a:r>
              <a:rPr lang="it-IT" sz="1600" b="1" dirty="0" smtClean="0">
                <a:solidFill>
                  <a:srgbClr val="FF0000"/>
                </a:solidFill>
              </a:rPr>
              <a:t>Intensità Aiuto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50558" y="1224372"/>
            <a:ext cx="4518955" cy="5228964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L’intensità dell’aiuto concedibile è pari al 100% dell’importo complessivo delle spese </a:t>
            </a:r>
            <a:r>
              <a:rPr lang="it-IT" sz="1400" dirty="0" smtClean="0">
                <a:solidFill>
                  <a:srgbClr val="000090"/>
                </a:solidFill>
              </a:rPr>
              <a:t>ammissibili</a:t>
            </a:r>
            <a:endParaRPr lang="it-IT" sz="1400" dirty="0">
              <a:solidFill>
                <a:srgbClr val="000090"/>
              </a:solidFill>
            </a:endParaRPr>
          </a:p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L’importo dell’aiuto concedibile non potrà essere superiore a</a:t>
            </a:r>
            <a:r>
              <a:rPr lang="it-IT" sz="1400" dirty="0" smtClean="0">
                <a:solidFill>
                  <a:srgbClr val="000090"/>
                </a:solidFill>
              </a:rPr>
              <a:t>: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€ </a:t>
            </a:r>
            <a:r>
              <a:rPr lang="it-IT" sz="1400" b="1" dirty="0" smtClean="0">
                <a:solidFill>
                  <a:srgbClr val="000090"/>
                </a:solidFill>
              </a:rPr>
              <a:t>50.000 </a:t>
            </a:r>
            <a:r>
              <a:rPr lang="it-IT" sz="1400" dirty="0">
                <a:solidFill>
                  <a:srgbClr val="000090"/>
                </a:solidFill>
              </a:rPr>
              <a:t>per le proposte progettuali che prevedono il coinvolgimento di </a:t>
            </a:r>
            <a:r>
              <a:rPr lang="it-IT" sz="1400" b="1" dirty="0">
                <a:solidFill>
                  <a:srgbClr val="000090"/>
                </a:solidFill>
              </a:rPr>
              <a:t>un numero di dipendenti inferiore a </a:t>
            </a:r>
            <a:r>
              <a:rPr lang="it-IT" sz="1400" b="1" dirty="0" smtClean="0">
                <a:solidFill>
                  <a:srgbClr val="000090"/>
                </a:solidFill>
              </a:rPr>
              <a:t>50</a:t>
            </a:r>
            <a:endParaRPr lang="it-IT" sz="1400" dirty="0">
              <a:solidFill>
                <a:srgbClr val="000090"/>
              </a:solidFill>
            </a:endParaRP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€ </a:t>
            </a:r>
            <a:r>
              <a:rPr lang="it-IT" sz="1400" b="1" dirty="0" smtClean="0">
                <a:solidFill>
                  <a:srgbClr val="000090"/>
                </a:solidFill>
              </a:rPr>
              <a:t>100.000</a:t>
            </a:r>
            <a:r>
              <a:rPr lang="it-IT" sz="1400" dirty="0" smtClean="0">
                <a:solidFill>
                  <a:srgbClr val="000090"/>
                </a:solidFill>
              </a:rPr>
              <a:t> </a:t>
            </a:r>
            <a:r>
              <a:rPr lang="it-IT" sz="1400" dirty="0">
                <a:solidFill>
                  <a:srgbClr val="000090"/>
                </a:solidFill>
              </a:rPr>
              <a:t>per le proposte progettuali che prevedono il coinvolgimento di </a:t>
            </a:r>
            <a:r>
              <a:rPr lang="it-IT" sz="1400" b="1" dirty="0">
                <a:solidFill>
                  <a:srgbClr val="000090"/>
                </a:solidFill>
              </a:rPr>
              <a:t>un numero di dipendenti tra 51 e </a:t>
            </a:r>
            <a:r>
              <a:rPr lang="it-IT" sz="1400" b="1" dirty="0" smtClean="0">
                <a:solidFill>
                  <a:srgbClr val="000090"/>
                </a:solidFill>
              </a:rPr>
              <a:t>150</a:t>
            </a:r>
            <a:endParaRPr lang="it-IT" sz="1400" b="1" dirty="0">
              <a:solidFill>
                <a:srgbClr val="000090"/>
              </a:solidFill>
            </a:endParaRP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€ </a:t>
            </a:r>
            <a:r>
              <a:rPr lang="it-IT" sz="1400" b="1" dirty="0" smtClean="0">
                <a:solidFill>
                  <a:srgbClr val="000090"/>
                </a:solidFill>
              </a:rPr>
              <a:t>150.000</a:t>
            </a:r>
            <a:r>
              <a:rPr lang="it-IT" sz="1400" dirty="0" smtClean="0">
                <a:solidFill>
                  <a:srgbClr val="000090"/>
                </a:solidFill>
              </a:rPr>
              <a:t> </a:t>
            </a:r>
            <a:r>
              <a:rPr lang="it-IT" sz="1400" dirty="0">
                <a:solidFill>
                  <a:srgbClr val="000090"/>
                </a:solidFill>
              </a:rPr>
              <a:t>per le proposte progettuali che prevedono il coinvolgimento di </a:t>
            </a:r>
            <a:r>
              <a:rPr lang="it-IT" sz="1400" b="1" dirty="0">
                <a:solidFill>
                  <a:srgbClr val="000090"/>
                </a:solidFill>
              </a:rPr>
              <a:t>un numero di dipendenti superiore a 150 </a:t>
            </a:r>
          </a:p>
        </p:txBody>
      </p:sp>
      <p:sp>
        <p:nvSpPr>
          <p:cNvPr id="25" name="CasellaDiTesto 1"/>
          <p:cNvSpPr txBox="1"/>
          <p:nvPr/>
        </p:nvSpPr>
        <p:spPr>
          <a:xfrm>
            <a:off x="4644488" y="1116360"/>
            <a:ext cx="4320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ttangolo 3"/>
          <p:cNvSpPr/>
          <p:nvPr/>
        </p:nvSpPr>
        <p:spPr>
          <a:xfrm>
            <a:off x="151768" y="1224372"/>
            <a:ext cx="4420232" cy="422085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Concessione di un aiuto sotto forma di sovvenzione, sulla base di una procedura valutativa a </a:t>
            </a:r>
            <a:r>
              <a:rPr lang="it-IT" sz="1400" dirty="0" smtClean="0">
                <a:solidFill>
                  <a:srgbClr val="000090"/>
                </a:solidFill>
              </a:rPr>
              <a:t>graduatoria</a:t>
            </a:r>
          </a:p>
          <a:p>
            <a:pPr marL="2250" algn="just">
              <a:lnSpc>
                <a:spcPct val="150000"/>
              </a:lnSpc>
            </a:pPr>
            <a:r>
              <a:rPr lang="it-IT" sz="1400" dirty="0" smtClean="0">
                <a:solidFill>
                  <a:srgbClr val="000090"/>
                </a:solidFill>
              </a:rPr>
              <a:t>Gli </a:t>
            </a:r>
            <a:r>
              <a:rPr lang="it-IT" sz="1400" dirty="0">
                <a:solidFill>
                  <a:srgbClr val="000090"/>
                </a:solidFill>
              </a:rPr>
              <a:t>aiuti sono concessi in conformità con il Reg. (UE) n</a:t>
            </a:r>
            <a:r>
              <a:rPr lang="it-IT" sz="1400" dirty="0" smtClean="0">
                <a:solidFill>
                  <a:srgbClr val="000090"/>
                </a:solidFill>
              </a:rPr>
              <a:t>. 1407/2013 </a:t>
            </a:r>
            <a:r>
              <a:rPr lang="it-IT" sz="1400" dirty="0" smtClean="0">
                <a:solidFill>
                  <a:srgbClr val="000090"/>
                </a:solidFill>
              </a:rPr>
              <a:t>all’art</a:t>
            </a:r>
            <a:r>
              <a:rPr lang="it-IT" sz="1400" dirty="0">
                <a:solidFill>
                  <a:srgbClr val="000090"/>
                </a:solidFill>
              </a:rPr>
              <a:t>. 3 par. 2 ove il massimale di € 200.000 è da intendersi riferito all’importo complessivo di aiuti «de </a:t>
            </a:r>
            <a:r>
              <a:rPr lang="it-IT" sz="1400" dirty="0" err="1">
                <a:solidFill>
                  <a:srgbClr val="000090"/>
                </a:solidFill>
              </a:rPr>
              <a:t>minimis</a:t>
            </a:r>
            <a:r>
              <a:rPr lang="it-IT" sz="1400" dirty="0">
                <a:solidFill>
                  <a:srgbClr val="000090"/>
                </a:solidFill>
              </a:rPr>
              <a:t>» ottenuti nell’arco di tre esercizi finanziari. </a:t>
            </a:r>
          </a:p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Ai fini della verifica del rispetto della soglia si fa riferimento al concetto di “impresa unica”   ai sensi </a:t>
            </a:r>
            <a:r>
              <a:rPr lang="it-IT" sz="1400" dirty="0" smtClean="0">
                <a:solidFill>
                  <a:srgbClr val="000090"/>
                </a:solidFill>
              </a:rPr>
              <a:t>del Reg</a:t>
            </a:r>
            <a:r>
              <a:rPr lang="it-IT" sz="1400" dirty="0">
                <a:solidFill>
                  <a:srgbClr val="000090"/>
                </a:solidFill>
              </a:rPr>
              <a:t>. (UE) n. </a:t>
            </a:r>
            <a:r>
              <a:rPr lang="it-IT" sz="1400" dirty="0" smtClean="0">
                <a:solidFill>
                  <a:srgbClr val="000090"/>
                </a:solidFill>
              </a:rPr>
              <a:t>1407/2013 </a:t>
            </a:r>
            <a:r>
              <a:rPr lang="it-IT" sz="1400" dirty="0" smtClean="0">
                <a:solidFill>
                  <a:srgbClr val="000090"/>
                </a:solidFill>
              </a:rPr>
              <a:t>art</a:t>
            </a:r>
            <a:r>
              <a:rPr lang="it-IT" sz="1400" dirty="0">
                <a:solidFill>
                  <a:srgbClr val="000090"/>
                </a:solidFill>
              </a:rPr>
              <a:t>. 2, par. </a:t>
            </a:r>
            <a:r>
              <a:rPr lang="it-IT" sz="1400" dirty="0" smtClean="0">
                <a:solidFill>
                  <a:srgbClr val="000090"/>
                </a:solidFill>
              </a:rPr>
              <a:t>2</a:t>
            </a:r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Avviso per misure di welfare aziendale e di conciliazione vita - lavoro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Avviso </a:t>
            </a:r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per misure di welfare aziendale e di conciliazione vita - </a:t>
            </a:r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lavoro</a:t>
            </a:r>
            <a:endParaRPr lang="it-IT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1520" y="980728"/>
            <a:ext cx="8640960" cy="422085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34515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sz="1400" b="1" dirty="0">
                <a:solidFill>
                  <a:srgbClr val="FF0000"/>
                </a:solidFill>
              </a:rPr>
              <a:t>Adozione di nuove modalità organizzative del lavoro relative a orari, processi e luoghi di lavoro</a:t>
            </a:r>
          </a:p>
          <a:p>
            <a:pPr marL="2250" algn="just">
              <a:lnSpc>
                <a:spcPct val="150000"/>
              </a:lnSpc>
            </a:pPr>
            <a:r>
              <a:rPr lang="it-IT" sz="1400" dirty="0" smtClean="0">
                <a:solidFill>
                  <a:srgbClr val="000090"/>
                </a:solidFill>
              </a:rPr>
              <a:t>      Questa </a:t>
            </a:r>
            <a:r>
              <a:rPr lang="it-IT" sz="1400" dirty="0">
                <a:solidFill>
                  <a:srgbClr val="000090"/>
                </a:solidFill>
              </a:rPr>
              <a:t>tipologia di interventi si compone delle seguenti </a:t>
            </a:r>
            <a:r>
              <a:rPr lang="it-IT" sz="1400" dirty="0" smtClean="0">
                <a:solidFill>
                  <a:srgbClr val="000090"/>
                </a:solidFill>
              </a:rPr>
              <a:t>attività:</a:t>
            </a:r>
          </a:p>
          <a:p>
            <a:pPr marL="12024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Analisi </a:t>
            </a:r>
            <a:r>
              <a:rPr lang="it-IT" sz="1400" b="1" dirty="0">
                <a:solidFill>
                  <a:srgbClr val="000090"/>
                </a:solidFill>
              </a:rPr>
              <a:t>e </a:t>
            </a:r>
            <a:r>
              <a:rPr lang="it-IT" sz="1400" b="1" dirty="0" smtClean="0">
                <a:solidFill>
                  <a:srgbClr val="000090"/>
                </a:solidFill>
              </a:rPr>
              <a:t>rilevazione</a:t>
            </a:r>
          </a:p>
          <a:p>
            <a:pPr marL="12024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Formazione</a:t>
            </a:r>
            <a:r>
              <a:rPr lang="it-IT" sz="1400" b="1" dirty="0">
                <a:solidFill>
                  <a:srgbClr val="000090"/>
                </a:solidFill>
              </a:rPr>
              <a:t>, accompagnamento e </a:t>
            </a:r>
            <a:r>
              <a:rPr lang="it-IT" sz="1400" b="1" dirty="0" smtClean="0">
                <a:solidFill>
                  <a:srgbClr val="000090"/>
                </a:solidFill>
              </a:rPr>
              <a:t>consulenza</a:t>
            </a:r>
          </a:p>
          <a:p>
            <a:pPr marL="1202400"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Adozione </a:t>
            </a:r>
            <a:r>
              <a:rPr lang="it-IT" sz="1400" b="1" dirty="0">
                <a:solidFill>
                  <a:srgbClr val="000090"/>
                </a:solidFill>
              </a:rPr>
              <a:t>di nuove soluzioni organizzative</a:t>
            </a:r>
          </a:p>
          <a:p>
            <a:pPr marL="2250" algn="just">
              <a:lnSpc>
                <a:spcPct val="150000"/>
              </a:lnSpc>
            </a:pPr>
            <a:r>
              <a:rPr lang="it-IT" sz="1400" b="1" dirty="0" smtClean="0">
                <a:solidFill>
                  <a:srgbClr val="FF0000"/>
                </a:solidFill>
              </a:rPr>
              <a:t>2.  Attivazione </a:t>
            </a:r>
            <a:r>
              <a:rPr lang="it-IT" sz="1400" b="1" dirty="0">
                <a:solidFill>
                  <a:srgbClr val="FF0000"/>
                </a:solidFill>
              </a:rPr>
              <a:t>di servizi e soluzioni che rispondano alle esigenze di conciliazione tra tempi di vita e tempi di lavoro </a:t>
            </a:r>
          </a:p>
          <a:p>
            <a:pPr marL="74520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Questa tipologia di intervento prevede l’acquisto di servizi ammissibili attraverso lo strumento del buono servizio nominale, oppure l’attivazione/adeguamento/ampliamento di servizi e soluzioni tarati sui fabbisogni di conciliazione specifici del contesto aziendale </a:t>
            </a:r>
          </a:p>
        </p:txBody>
      </p:sp>
    </p:spTree>
    <p:extLst>
      <p:ext uri="{BB962C8B-B14F-4D97-AF65-F5344CB8AC3E}">
        <p14:creationId xmlns:p14="http://schemas.microsoft.com/office/powerpoint/2010/main" val="30293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"/>
          <p:cNvSpPr txBox="1"/>
          <p:nvPr/>
        </p:nvSpPr>
        <p:spPr>
          <a:xfrm>
            <a:off x="36013" y="1124744"/>
            <a:ext cx="4320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asellaDiTesto 1"/>
          <p:cNvSpPr txBox="1"/>
          <p:nvPr/>
        </p:nvSpPr>
        <p:spPr>
          <a:xfrm>
            <a:off x="-114822" y="557064"/>
            <a:ext cx="3822726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 Modalità</a:t>
            </a:r>
          </a:p>
        </p:txBody>
      </p:sp>
      <p:sp>
        <p:nvSpPr>
          <p:cNvPr id="29" name="CasellaDiTesto 1"/>
          <p:cNvSpPr txBox="1"/>
          <p:nvPr/>
        </p:nvSpPr>
        <p:spPr>
          <a:xfrm>
            <a:off x="4932040" y="548680"/>
            <a:ext cx="4139952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r"/>
            <a:r>
              <a:rPr lang="it-IT" sz="1600" b="1" dirty="0" smtClean="0">
                <a:solidFill>
                  <a:srgbClr val="FF0000"/>
                </a:solidFill>
              </a:rPr>
              <a:t>Durata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50558" y="1224372"/>
            <a:ext cx="4518955" cy="5228964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Le attività previste dovranno concludersi </a:t>
            </a:r>
            <a:r>
              <a:rPr lang="it-IT" sz="1400" b="1" dirty="0">
                <a:solidFill>
                  <a:srgbClr val="000090"/>
                </a:solidFill>
              </a:rPr>
              <a:t>entro 24 mesi</a:t>
            </a:r>
            <a:r>
              <a:rPr lang="it-IT" sz="1400" dirty="0">
                <a:solidFill>
                  <a:srgbClr val="000090"/>
                </a:solidFill>
              </a:rPr>
              <a:t> dalla data di sottoscrizione dell’Atto di Adesione ed </a:t>
            </a:r>
            <a:r>
              <a:rPr lang="it-IT" sz="1400" dirty="0" smtClean="0">
                <a:solidFill>
                  <a:srgbClr val="000090"/>
                </a:solidFill>
              </a:rPr>
              <a:t>Obbligo</a:t>
            </a:r>
            <a:endParaRPr lang="it-IT" sz="1400" dirty="0">
              <a:solidFill>
                <a:srgbClr val="000090"/>
              </a:solidFill>
            </a:endParaRP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Entro tale termine tutte le spese ammissibili devono essere fatturate e </a:t>
            </a:r>
            <a:r>
              <a:rPr lang="it-IT" sz="1400" dirty="0" smtClean="0">
                <a:solidFill>
                  <a:srgbClr val="000090"/>
                </a:solidFill>
              </a:rPr>
              <a:t>pagate</a:t>
            </a:r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25" name="CasellaDiTesto 1"/>
          <p:cNvSpPr txBox="1"/>
          <p:nvPr/>
        </p:nvSpPr>
        <p:spPr>
          <a:xfrm>
            <a:off x="4644488" y="1116360"/>
            <a:ext cx="4320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ttangolo 3"/>
          <p:cNvSpPr/>
          <p:nvPr/>
        </p:nvSpPr>
        <p:spPr>
          <a:xfrm>
            <a:off x="7752" y="1224372"/>
            <a:ext cx="4420232" cy="422085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I soggetti proponenti presentano una specifica </a:t>
            </a:r>
            <a:r>
              <a:rPr lang="it-IT" sz="1400" b="1" dirty="0">
                <a:solidFill>
                  <a:srgbClr val="000090"/>
                </a:solidFill>
              </a:rPr>
              <a:t>proposta progettuale </a:t>
            </a:r>
            <a:r>
              <a:rPr lang="it-IT" sz="1400" dirty="0">
                <a:solidFill>
                  <a:srgbClr val="000090"/>
                </a:solidFill>
              </a:rPr>
              <a:t>che illustra gli interventi che si intendono attivare (uno o entrambi) descrivendo: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0"/>
                </a:solidFill>
              </a:rPr>
              <a:t>Le </a:t>
            </a:r>
            <a:r>
              <a:rPr lang="it-IT" sz="1400" dirty="0">
                <a:solidFill>
                  <a:srgbClr val="000090"/>
                </a:solidFill>
              </a:rPr>
              <a:t>varie fasi del progetto d’investimento ivi compresa quella realizzativa del risultato finale da </a:t>
            </a:r>
            <a:r>
              <a:rPr lang="it-IT" sz="1400" dirty="0" smtClean="0">
                <a:solidFill>
                  <a:srgbClr val="000090"/>
                </a:solidFill>
              </a:rPr>
              <a:t>conseguire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U</a:t>
            </a:r>
            <a:r>
              <a:rPr lang="it-IT" sz="1400" dirty="0" smtClean="0">
                <a:solidFill>
                  <a:srgbClr val="000090"/>
                </a:solidFill>
              </a:rPr>
              <a:t>n </a:t>
            </a:r>
            <a:r>
              <a:rPr lang="it-IT" sz="1400" dirty="0">
                <a:solidFill>
                  <a:srgbClr val="000090"/>
                </a:solidFill>
              </a:rPr>
              <a:t>cronoprogramma con indicazione dei mesi necessari per la conclusione dell’intervento a partire dalla data di </a:t>
            </a:r>
            <a:r>
              <a:rPr lang="it-IT" sz="1400" dirty="0" smtClean="0">
                <a:solidFill>
                  <a:srgbClr val="000090"/>
                </a:solidFill>
              </a:rPr>
              <a:t>avvio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L</a:t>
            </a:r>
            <a:r>
              <a:rPr lang="it-IT" sz="1400" dirty="0" smtClean="0">
                <a:solidFill>
                  <a:srgbClr val="000090"/>
                </a:solidFill>
              </a:rPr>
              <a:t>e </a:t>
            </a:r>
            <a:r>
              <a:rPr lang="it-IT" sz="1400" dirty="0">
                <a:solidFill>
                  <a:srgbClr val="000090"/>
                </a:solidFill>
              </a:rPr>
              <a:t>modalità di realizzazione, finanziarie e gestionali </a:t>
            </a:r>
            <a:r>
              <a:rPr lang="it-IT" sz="1400" dirty="0" smtClean="0">
                <a:solidFill>
                  <a:srgbClr val="000090"/>
                </a:solidFill>
              </a:rPr>
              <a:t>dell’investimento</a:t>
            </a:r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Avviso per misure di welfare aziendale e di conciliazione vita - lavoro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"/>
          <p:cNvSpPr txBox="1"/>
          <p:nvPr/>
        </p:nvSpPr>
        <p:spPr>
          <a:xfrm>
            <a:off x="36013" y="1371735"/>
            <a:ext cx="8964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asellaDiTesto 1"/>
          <p:cNvSpPr txBox="1"/>
          <p:nvPr/>
        </p:nvSpPr>
        <p:spPr>
          <a:xfrm>
            <a:off x="-6491" y="806590"/>
            <a:ext cx="3822726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 Spese Ammissibili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Avviso </a:t>
            </a:r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per misure di welfare aziendale e di conciliazione vita - </a:t>
            </a:r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lavoro</a:t>
            </a:r>
            <a:endParaRPr lang="it-IT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Rettangolo 3"/>
          <p:cNvSpPr/>
          <p:nvPr/>
        </p:nvSpPr>
        <p:spPr>
          <a:xfrm>
            <a:off x="7751" y="1471363"/>
            <a:ext cx="8992261" cy="422085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342900" lvl="0" indent="-342900" algn="just" fontAlgn="base">
              <a:lnSpc>
                <a:spcPct val="150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it-IT" sz="1400" dirty="0" smtClean="0">
                <a:solidFill>
                  <a:srgbClr val="000090"/>
                </a:solidFill>
              </a:rPr>
              <a:t> </a:t>
            </a:r>
            <a:r>
              <a:rPr lang="it-IT" sz="1400" dirty="0">
                <a:solidFill>
                  <a:srgbClr val="000090"/>
                </a:solidFill>
                <a:cs typeface="Verdana"/>
              </a:rPr>
              <a:t>Costi </a:t>
            </a:r>
            <a:r>
              <a:rPr lang="it-IT" sz="1400" dirty="0" smtClean="0">
                <a:solidFill>
                  <a:srgbClr val="000090"/>
                </a:solidFill>
                <a:cs typeface="Verdana"/>
              </a:rPr>
              <a:t>per </a:t>
            </a:r>
            <a:r>
              <a:rPr lang="it-IT" sz="1400" b="1" dirty="0">
                <a:solidFill>
                  <a:srgbClr val="000090"/>
                </a:solidFill>
                <a:cs typeface="Verdana"/>
              </a:rPr>
              <a:t>l’analisi dell’organizzazione aziendale </a:t>
            </a:r>
            <a:r>
              <a:rPr lang="it-IT" sz="1400" dirty="0" smtClean="0">
                <a:solidFill>
                  <a:srgbClr val="000090"/>
                </a:solidFill>
                <a:cs typeface="Verdana"/>
              </a:rPr>
              <a:t>riconducibili </a:t>
            </a:r>
            <a:r>
              <a:rPr lang="it-IT" sz="1400" dirty="0">
                <a:solidFill>
                  <a:srgbClr val="000090"/>
                </a:solidFill>
                <a:cs typeface="Verdana"/>
              </a:rPr>
              <a:t>alle seguenti voci di spesa:</a:t>
            </a:r>
          </a:p>
          <a:p>
            <a:pPr marL="742950" lvl="1" indent="-285750" algn="just" fontAlgn="base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  <a:cs typeface="Verdana"/>
              </a:rPr>
              <a:t>Costi del personale </a:t>
            </a:r>
            <a:r>
              <a:rPr lang="it-IT" sz="1400" dirty="0" smtClean="0">
                <a:solidFill>
                  <a:srgbClr val="000090"/>
                </a:solidFill>
                <a:cs typeface="Verdana"/>
              </a:rPr>
              <a:t>interno</a:t>
            </a:r>
          </a:p>
          <a:p>
            <a:pPr marL="742950" lvl="1" indent="-285750" algn="just" fontAlgn="base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9"/>
                </a:solidFill>
                <a:cs typeface="Verdana"/>
              </a:rPr>
              <a:t>Acquisto 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di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servizi</a:t>
            </a:r>
            <a:endParaRPr lang="it-IT" sz="1400" dirty="0">
              <a:solidFill>
                <a:srgbClr val="000099"/>
              </a:solidFill>
              <a:cs typeface="Verdana"/>
            </a:endParaRPr>
          </a:p>
          <a:p>
            <a:pPr marL="342900" lvl="0" indent="-342900" algn="just" fontAlgn="base">
              <a:lnSpc>
                <a:spcPct val="150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it-IT" sz="1400" dirty="0">
                <a:solidFill>
                  <a:srgbClr val="000099"/>
                </a:solidFill>
                <a:cs typeface="Verdana"/>
              </a:rPr>
              <a:t>Costi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per </a:t>
            </a:r>
            <a:r>
              <a:rPr lang="it-IT" sz="1400" b="1" dirty="0">
                <a:solidFill>
                  <a:srgbClr val="000099"/>
                </a:solidFill>
                <a:cs typeface="Verdana"/>
              </a:rPr>
              <a:t>l’attivazione di </a:t>
            </a:r>
            <a:r>
              <a:rPr lang="it-IT" sz="1400" b="1" dirty="0" smtClean="0">
                <a:solidFill>
                  <a:srgbClr val="000099"/>
                </a:solidFill>
                <a:cs typeface="Verdana"/>
              </a:rPr>
              <a:t>servizi che </a:t>
            </a:r>
            <a:r>
              <a:rPr lang="it-IT" sz="1400" b="1" dirty="0">
                <a:solidFill>
                  <a:srgbClr val="000099"/>
                </a:solidFill>
                <a:cs typeface="Verdana"/>
              </a:rPr>
              <a:t>rispondano alle esigenze di conciliazione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(</a:t>
            </a:r>
            <a:r>
              <a:rPr lang="it-IT" sz="1400" b="1" dirty="0">
                <a:solidFill>
                  <a:srgbClr val="000099"/>
                </a:solidFill>
                <a:cs typeface="Verdana"/>
              </a:rPr>
              <a:t>non meno del 50% 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dei costi sostenuti per l’intero progetto) riconducibili alle seguenti voci di spesa:</a:t>
            </a:r>
          </a:p>
          <a:p>
            <a:pPr marL="742950" lvl="1" indent="-285750" algn="just" fontAlgn="base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9"/>
                </a:solidFill>
                <a:cs typeface="Verdana"/>
              </a:rPr>
              <a:t>Costi del personale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interno</a:t>
            </a:r>
          </a:p>
          <a:p>
            <a:pPr marL="742950" lvl="1" indent="-285750" algn="just" fontAlgn="base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9"/>
                </a:solidFill>
                <a:cs typeface="Verdana"/>
              </a:rPr>
              <a:t>Acquisto 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di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servizi</a:t>
            </a:r>
          </a:p>
          <a:p>
            <a:pPr marL="742950" lvl="1" indent="-285750" algn="just" fontAlgn="base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9"/>
                </a:solidFill>
                <a:cs typeface="Verdana"/>
              </a:rPr>
              <a:t>Costi per </a:t>
            </a:r>
            <a:r>
              <a:rPr lang="it-IT" sz="1400" b="1" dirty="0">
                <a:solidFill>
                  <a:srgbClr val="000099"/>
                </a:solidFill>
                <a:cs typeface="Verdana"/>
              </a:rPr>
              <a:t>materiali di consumo 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necessari alla realizzazione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dell’intervento</a:t>
            </a:r>
            <a:endParaRPr lang="it-IT" sz="1400" dirty="0">
              <a:solidFill>
                <a:srgbClr val="000099"/>
              </a:solidFill>
              <a:cs typeface="Verdana"/>
            </a:endParaRPr>
          </a:p>
          <a:p>
            <a:pPr marL="342900" lvl="0" indent="-342900" algn="just" fontAlgn="base">
              <a:lnSpc>
                <a:spcPct val="150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it-IT" sz="1400" dirty="0" smtClean="0">
                <a:solidFill>
                  <a:srgbClr val="000099"/>
                </a:solidFill>
                <a:cs typeface="Verdana"/>
              </a:rPr>
              <a:t>Costi 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per un importo massimo di €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3.000 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per la </a:t>
            </a:r>
            <a:r>
              <a:rPr lang="it-IT" sz="1400" b="1" dirty="0">
                <a:solidFill>
                  <a:srgbClr val="000099"/>
                </a:solidFill>
                <a:cs typeface="Verdana"/>
              </a:rPr>
              <a:t>diffusione dei risultati 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(seminari,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workshop, 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materiale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informativo, 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pubblicazioni finali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)</a:t>
            </a:r>
            <a:endParaRPr lang="it-IT" sz="1400" dirty="0">
              <a:cs typeface="Verdana"/>
            </a:endParaRPr>
          </a:p>
          <a:p>
            <a:pPr marL="342900" lvl="0" indent="-342900" algn="just" fontAlgn="base">
              <a:lnSpc>
                <a:spcPct val="150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it-IT" sz="1400" dirty="0">
                <a:solidFill>
                  <a:srgbClr val="000099"/>
                </a:solidFill>
                <a:cs typeface="Verdana"/>
              </a:rPr>
              <a:t>Costi </a:t>
            </a:r>
            <a:r>
              <a:rPr lang="it-IT" sz="1400" b="1" dirty="0">
                <a:solidFill>
                  <a:srgbClr val="000099"/>
                </a:solidFill>
                <a:cs typeface="Verdana"/>
              </a:rPr>
              <a:t>indiretti 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(</a:t>
            </a:r>
            <a:r>
              <a:rPr lang="it-IT" sz="1400" dirty="0" err="1">
                <a:solidFill>
                  <a:srgbClr val="000099"/>
                </a:solidFill>
                <a:cs typeface="Verdana"/>
              </a:rPr>
              <a:t>max</a:t>
            </a:r>
            <a:r>
              <a:rPr lang="it-IT" sz="1400" dirty="0">
                <a:solidFill>
                  <a:srgbClr val="000099"/>
                </a:solidFill>
                <a:cs typeface="Verdana"/>
              </a:rPr>
              <a:t> il 15% dei costi diretti ammissibili per il personale interno</a:t>
            </a:r>
            <a:r>
              <a:rPr lang="it-IT" sz="1400" dirty="0" smtClean="0">
                <a:solidFill>
                  <a:srgbClr val="000099"/>
                </a:solidFill>
                <a:cs typeface="Verdana"/>
              </a:rPr>
              <a:t>)</a:t>
            </a:r>
            <a:endParaRPr lang="it-IT" sz="1400" dirty="0">
              <a:solidFill>
                <a:srgbClr val="000099"/>
              </a:solidFill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76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1560" y="1772816"/>
            <a:ext cx="2088232" cy="1368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it-IT" b="1" dirty="0">
                <a:solidFill>
                  <a:srgbClr val="000099"/>
                </a:solidFill>
              </a:rPr>
              <a:t>Avviso</a:t>
            </a:r>
          </a:p>
          <a:p>
            <a:pPr algn="ctr"/>
            <a:r>
              <a:rPr lang="it-IT" b="1" dirty="0">
                <a:solidFill>
                  <a:srgbClr val="000099"/>
                </a:solidFill>
              </a:rPr>
              <a:t>pubblicato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39552" y="4293096"/>
            <a:ext cx="2088232" cy="136815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it-IT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Avviso in corso di pubblicazione </a:t>
            </a:r>
          </a:p>
        </p:txBody>
      </p:sp>
      <p:pic>
        <p:nvPicPr>
          <p:cNvPr id="68" name="Immagine 67" descr="1473247045_signa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448" y="4704854"/>
            <a:ext cx="864000" cy="86400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0" y="117227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Lo stato di attuazione degli Avvisi</a:t>
            </a:r>
            <a:endParaRPr lang="it-IT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1" name="Picture 11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42338"/>
            <a:ext cx="936104" cy="9361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86"/>
          <a:stretch/>
        </p:blipFill>
        <p:spPr>
          <a:xfrm>
            <a:off x="2915816" y="1156062"/>
            <a:ext cx="4319818" cy="8327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15816" y="1988840"/>
            <a:ext cx="4320480" cy="151216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it-IT" sz="1400" dirty="0" smtClean="0">
                <a:solidFill>
                  <a:srgbClr val="000099"/>
                </a:solidFill>
              </a:rPr>
              <a:t>Avviso Reti </a:t>
            </a:r>
            <a:r>
              <a:rPr lang="it-IT" sz="1400" dirty="0">
                <a:solidFill>
                  <a:srgbClr val="000099"/>
                </a:solidFill>
              </a:rPr>
              <a:t>t</a:t>
            </a:r>
            <a:r>
              <a:rPr lang="it-IT" sz="1400" dirty="0" smtClean="0">
                <a:solidFill>
                  <a:srgbClr val="000099"/>
                </a:solidFill>
              </a:rPr>
              <a:t>erritoriali </a:t>
            </a:r>
            <a:r>
              <a:rPr lang="it-IT" sz="1400" dirty="0" smtClean="0">
                <a:solidFill>
                  <a:srgbClr val="000099"/>
                </a:solidFill>
              </a:rPr>
              <a:t>per la </a:t>
            </a:r>
            <a:r>
              <a:rPr lang="it-IT" sz="1400" dirty="0" smtClean="0">
                <a:solidFill>
                  <a:srgbClr val="000099"/>
                </a:solidFill>
              </a:rPr>
              <a:t>conciliazione </a:t>
            </a:r>
            <a:r>
              <a:rPr lang="it-IT" sz="1400" dirty="0" smtClean="0">
                <a:solidFill>
                  <a:srgbClr val="000099"/>
                </a:solidFill>
              </a:rPr>
              <a:t>tra i tempi di vita e di lavoro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9"/>
                </a:solidFill>
              </a:rPr>
              <a:t>24 domande pervenute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9"/>
                </a:solidFill>
              </a:rPr>
              <a:t>In corso di valutazione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86"/>
          <a:stretch/>
        </p:blipFill>
        <p:spPr>
          <a:xfrm>
            <a:off x="2915816" y="3604334"/>
            <a:ext cx="4319818" cy="83277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915816" y="4437112"/>
            <a:ext cx="4320480" cy="151216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it-IT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Avviso Pubblico per la concessione di contributi per la realizzazione di misure di  welfare aziendale e di conciliazione  dei tempi di vita e di lavoro</a:t>
            </a:r>
          </a:p>
        </p:txBody>
      </p:sp>
    </p:spTree>
    <p:extLst>
      <p:ext uri="{BB962C8B-B14F-4D97-AF65-F5344CB8AC3E}">
        <p14:creationId xmlns:p14="http://schemas.microsoft.com/office/powerpoint/2010/main" val="22336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496" y="836712"/>
            <a:ext cx="896448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Dotazione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 </a:t>
            </a:r>
            <a:r>
              <a:rPr lang="it-IT" sz="1400" dirty="0">
                <a:solidFill>
                  <a:srgbClr val="002776"/>
                </a:solidFill>
                <a:cs typeface="Arial"/>
              </a:rPr>
              <a:t>complessiva pari a </a:t>
            </a: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€ 12.050.000 </a:t>
            </a:r>
            <a:endParaRPr lang="it-IT" sz="1400" b="1" dirty="0">
              <a:solidFill>
                <a:srgbClr val="002776"/>
              </a:solidFill>
              <a:cs typeface="Arial"/>
            </a:endParaRPr>
          </a:p>
          <a:p>
            <a:pPr lvl="1" algn="just">
              <a:lnSpc>
                <a:spcPct val="150000"/>
              </a:lnSpc>
            </a:pPr>
            <a:endParaRPr lang="it-IT" sz="1400" b="1" dirty="0" smtClean="0">
              <a:solidFill>
                <a:srgbClr val="002776"/>
              </a:solidFill>
              <a:cs typeface="Arial"/>
            </a:endParaRPr>
          </a:p>
          <a:p>
            <a:pPr lvl="1" algn="just">
              <a:lnSpc>
                <a:spcPct val="150000"/>
              </a:lnSpc>
            </a:pP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	Asse </a:t>
            </a:r>
            <a:r>
              <a:rPr lang="it-IT" sz="1400" b="1" dirty="0">
                <a:solidFill>
                  <a:srgbClr val="002776"/>
                </a:solidFill>
                <a:cs typeface="Arial"/>
              </a:rPr>
              <a:t>8 </a:t>
            </a: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- 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Promozione </a:t>
            </a:r>
            <a:r>
              <a:rPr lang="it-IT" sz="1400" dirty="0">
                <a:solidFill>
                  <a:srgbClr val="002776"/>
                </a:solidFill>
                <a:cs typeface="Arial"/>
              </a:rPr>
              <a:t>dell’occupazione sostenibile e di 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qualità </a:t>
            </a:r>
          </a:p>
          <a:p>
            <a:pPr marL="1657350" lvl="3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Azione 8.2.1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 - Voucher </a:t>
            </a:r>
            <a:r>
              <a:rPr lang="it-IT" sz="1400" dirty="0">
                <a:solidFill>
                  <a:srgbClr val="002776"/>
                </a:solidFill>
                <a:cs typeface="Arial"/>
              </a:rPr>
              <a:t>e altri interventi per la conciliazione </a:t>
            </a:r>
          </a:p>
          <a:p>
            <a:pPr lvl="1" algn="just">
              <a:lnSpc>
                <a:spcPct val="150000"/>
              </a:lnSpc>
            </a:pPr>
            <a:endParaRPr lang="it-IT" sz="1400" b="1" dirty="0" smtClean="0">
              <a:solidFill>
                <a:srgbClr val="002776"/>
              </a:solidFill>
              <a:cs typeface="Arial"/>
            </a:endParaRPr>
          </a:p>
          <a:p>
            <a:pPr lvl="1" algn="just">
              <a:lnSpc>
                <a:spcPct val="150000"/>
              </a:lnSpc>
            </a:pP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	Asse 10 </a:t>
            </a: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- 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Inclusione 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sociale  </a:t>
            </a:r>
          </a:p>
          <a:p>
            <a:pPr marL="1714500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Azione 9.3.3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 - Implementazione </a:t>
            </a:r>
            <a:r>
              <a:rPr lang="it-IT" sz="1400" dirty="0">
                <a:solidFill>
                  <a:srgbClr val="002776"/>
                </a:solidFill>
                <a:cs typeface="Arial"/>
              </a:rPr>
              <a:t>di buoni servizio per i servizi socioeducativi </a:t>
            </a:r>
            <a:endParaRPr lang="it-IT" sz="1400" dirty="0" smtClean="0">
              <a:solidFill>
                <a:srgbClr val="002776"/>
              </a:solidFill>
              <a:cs typeface="Arial"/>
            </a:endParaRPr>
          </a:p>
          <a:p>
            <a:pPr marL="1714500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Azione 9.3.4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 - Sostegno </a:t>
            </a:r>
            <a:r>
              <a:rPr lang="it-IT" sz="1400" dirty="0">
                <a:solidFill>
                  <a:srgbClr val="002776"/>
                </a:solidFill>
                <a:cs typeface="Arial"/>
              </a:rPr>
              <a:t>a forme di erogazione e fruizione flessibile 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dei servizi </a:t>
            </a:r>
            <a:r>
              <a:rPr lang="it-IT" sz="1400" dirty="0">
                <a:solidFill>
                  <a:srgbClr val="002776"/>
                </a:solidFill>
                <a:cs typeface="Arial"/>
              </a:rPr>
              <a:t>per 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la prima </a:t>
            </a:r>
            <a:r>
              <a:rPr lang="it-IT" sz="1400" dirty="0">
                <a:solidFill>
                  <a:srgbClr val="002776"/>
                </a:solidFill>
                <a:cs typeface="Arial"/>
              </a:rPr>
              <a:t>infanzia anche in riferimento ad orari e 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                   periodi </a:t>
            </a:r>
            <a:r>
              <a:rPr lang="it-IT" sz="1400" dirty="0">
                <a:solidFill>
                  <a:srgbClr val="002776"/>
                </a:solidFill>
                <a:cs typeface="Arial"/>
              </a:rPr>
              <a:t>di apertura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1400" dirty="0" smtClean="0">
                <a:solidFill>
                  <a:srgbClr val="002776"/>
                </a:solidFill>
                <a:cs typeface="Arial"/>
              </a:rPr>
              <a:t>Si caratterizza per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 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l’</a:t>
            </a:r>
            <a:r>
              <a:rPr lang="it-IT" sz="1400" b="1" dirty="0" smtClean="0">
                <a:solidFill>
                  <a:srgbClr val="002776"/>
                </a:solidFill>
                <a:cs typeface="Arial"/>
              </a:rPr>
              <a:t>innovazione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2776"/>
                </a:solidFill>
                <a:cs typeface="Arial"/>
              </a:rPr>
              <a:t>di metodo (partenariati territoriali per la conciliazione vita-lavoro)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2776"/>
                </a:solidFill>
                <a:cs typeface="Arial"/>
              </a:rPr>
              <a:t>di strumenti (misure </a:t>
            </a:r>
            <a:r>
              <a:rPr lang="it-IT" sz="1400" i="1" dirty="0" smtClean="0">
                <a:solidFill>
                  <a:srgbClr val="002776"/>
                </a:solidFill>
                <a:cs typeface="Arial"/>
              </a:rPr>
              <a:t>family-</a:t>
            </a:r>
            <a:r>
              <a:rPr lang="it-IT" sz="1400" i="1" dirty="0" err="1" smtClean="0">
                <a:solidFill>
                  <a:srgbClr val="002776"/>
                </a:solidFill>
                <a:cs typeface="Arial"/>
              </a:rPr>
              <a:t>friendly</a:t>
            </a:r>
            <a:r>
              <a:rPr lang="it-IT" sz="1400" i="1" dirty="0" smtClean="0">
                <a:solidFill>
                  <a:srgbClr val="002776"/>
                </a:solidFill>
                <a:cs typeface="Arial"/>
              </a:rPr>
              <a:t> 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e </a:t>
            </a:r>
            <a:r>
              <a:rPr lang="it-IT" sz="1400" i="1" dirty="0" err="1" smtClean="0">
                <a:solidFill>
                  <a:srgbClr val="002776"/>
                </a:solidFill>
                <a:cs typeface="Arial"/>
              </a:rPr>
              <a:t>smart</a:t>
            </a:r>
            <a:r>
              <a:rPr lang="it-IT" sz="1400" i="1" dirty="0" smtClean="0">
                <a:solidFill>
                  <a:srgbClr val="002776"/>
                </a:solidFill>
                <a:cs typeface="Arial"/>
              </a:rPr>
              <a:t> </a:t>
            </a:r>
            <a:r>
              <a:rPr lang="it-IT" sz="1400" i="1" dirty="0" err="1" smtClean="0">
                <a:solidFill>
                  <a:srgbClr val="002776"/>
                </a:solidFill>
                <a:cs typeface="Arial"/>
              </a:rPr>
              <a:t>working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2776"/>
                </a:solidFill>
                <a:cs typeface="Arial"/>
              </a:rPr>
              <a:t>di approccio (equa partecipazione uomo/donna al </a:t>
            </a:r>
            <a:r>
              <a:rPr lang="it-IT" sz="1400" dirty="0">
                <a:solidFill>
                  <a:srgbClr val="002776"/>
                </a:solidFill>
                <a:cs typeface="Arial"/>
              </a:rPr>
              <a:t>m</a:t>
            </a:r>
            <a:r>
              <a:rPr lang="it-IT" sz="1400" dirty="0" smtClean="0">
                <a:solidFill>
                  <a:srgbClr val="002776"/>
                </a:solidFill>
                <a:cs typeface="Arial"/>
              </a:rPr>
              <a:t>ercato del lavoro regionale come strumento di competitività)</a:t>
            </a:r>
          </a:p>
        </p:txBody>
      </p:sp>
      <p:pic>
        <p:nvPicPr>
          <p:cNvPr id="6" name="Immagine 6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14974" y="1367256"/>
            <a:ext cx="712610" cy="634800"/>
          </a:xfrm>
          <a:prstGeom prst="rect">
            <a:avLst/>
          </a:prstGeom>
        </p:spPr>
      </p:pic>
      <p:pic>
        <p:nvPicPr>
          <p:cNvPr id="7" name="Immagine 6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07504" y="2420888"/>
            <a:ext cx="712610" cy="634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17227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Avviso </a:t>
            </a:r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Reti </a:t>
            </a:r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territoriali per la conciliazione vita - lavoro</a:t>
            </a:r>
          </a:p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it-IT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"/>
          <p:cNvSpPr txBox="1"/>
          <p:nvPr/>
        </p:nvSpPr>
        <p:spPr>
          <a:xfrm>
            <a:off x="36013" y="1124744"/>
            <a:ext cx="3852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asellaDiTesto 1"/>
          <p:cNvSpPr txBox="1"/>
          <p:nvPr/>
        </p:nvSpPr>
        <p:spPr>
          <a:xfrm>
            <a:off x="-114822" y="557064"/>
            <a:ext cx="3822726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 Finalità</a:t>
            </a:r>
          </a:p>
        </p:txBody>
      </p:sp>
      <p:sp>
        <p:nvSpPr>
          <p:cNvPr id="29" name="CasellaDiTesto 1"/>
          <p:cNvSpPr txBox="1"/>
          <p:nvPr/>
        </p:nvSpPr>
        <p:spPr>
          <a:xfrm>
            <a:off x="4932040" y="548680"/>
            <a:ext cx="4139952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r"/>
            <a:r>
              <a:rPr lang="it-IT" sz="1600" b="1" dirty="0" smtClean="0">
                <a:solidFill>
                  <a:srgbClr val="FF0000"/>
                </a:solidFill>
              </a:rPr>
              <a:t>Oggetto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852280" y="1224372"/>
            <a:ext cx="4217233" cy="357278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Le </a:t>
            </a:r>
            <a:r>
              <a:rPr lang="it-IT" sz="1400" b="1" dirty="0">
                <a:solidFill>
                  <a:srgbClr val="000090"/>
                </a:solidFill>
              </a:rPr>
              <a:t>Reti Territoriali di Conciliazione sono </a:t>
            </a:r>
            <a:r>
              <a:rPr lang="it-IT" sz="1400" dirty="0">
                <a:solidFill>
                  <a:srgbClr val="000090"/>
                </a:solidFill>
              </a:rPr>
              <a:t>finalizzate a promuovere un sistema integrato di azioni attraverso la messa in rete servizi e interventi, a supporto della partecipazione al mercato del lavoro delle donne con esigenze di cura di </a:t>
            </a:r>
            <a:r>
              <a:rPr lang="it-IT" sz="1400" dirty="0" smtClean="0">
                <a:solidFill>
                  <a:srgbClr val="000090"/>
                </a:solidFill>
              </a:rPr>
              <a:t>minori</a:t>
            </a:r>
            <a:endParaRPr lang="it-IT" sz="1400" dirty="0">
              <a:solidFill>
                <a:srgbClr val="000090"/>
              </a:solidFill>
            </a:endParaRP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0"/>
                </a:solidFill>
              </a:rPr>
              <a:t>Le </a:t>
            </a:r>
            <a:r>
              <a:rPr lang="it-IT" sz="1400" dirty="0">
                <a:solidFill>
                  <a:srgbClr val="000090"/>
                </a:solidFill>
              </a:rPr>
              <a:t>Reti Territoriali devono associarsi formalmente sulla base di un </a:t>
            </a:r>
            <a:r>
              <a:rPr lang="it-IT" sz="1400" b="1" dirty="0">
                <a:solidFill>
                  <a:srgbClr val="000090"/>
                </a:solidFill>
              </a:rPr>
              <a:t>Accordo Territoriale di Genere </a:t>
            </a:r>
            <a:r>
              <a:rPr lang="it-IT" sz="1400" dirty="0">
                <a:solidFill>
                  <a:srgbClr val="000090"/>
                </a:solidFill>
              </a:rPr>
              <a:t>che disciplina i ruoli e le responsabilità dei partner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Avviso </a:t>
            </a:r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Reti </a:t>
            </a:r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territoriali per la conciliazione vita - lavoro</a:t>
            </a:r>
          </a:p>
        </p:txBody>
      </p:sp>
      <p:sp>
        <p:nvSpPr>
          <p:cNvPr id="25" name="CasellaDiTesto 1"/>
          <p:cNvSpPr txBox="1"/>
          <p:nvPr/>
        </p:nvSpPr>
        <p:spPr>
          <a:xfrm>
            <a:off x="4860032" y="1116360"/>
            <a:ext cx="4104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ttangolo 3"/>
          <p:cNvSpPr/>
          <p:nvPr/>
        </p:nvSpPr>
        <p:spPr>
          <a:xfrm>
            <a:off x="7752" y="1224372"/>
            <a:ext cx="3960440" cy="422085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rgbClr val="000090"/>
                </a:solidFill>
              </a:rPr>
              <a:t>Sostenere </a:t>
            </a:r>
            <a:r>
              <a:rPr lang="it-IT" sz="1400" b="1" dirty="0">
                <a:solidFill>
                  <a:srgbClr val="000090"/>
                </a:solidFill>
              </a:rPr>
              <a:t>l’occupazione femminile</a:t>
            </a:r>
            <a:r>
              <a:rPr lang="it-IT" sz="1400" dirty="0">
                <a:solidFill>
                  <a:srgbClr val="000090"/>
                </a:solidFill>
              </a:rPr>
              <a:t> e </a:t>
            </a:r>
            <a:r>
              <a:rPr lang="it-IT" sz="1400" b="1" dirty="0">
                <a:solidFill>
                  <a:srgbClr val="000090"/>
                </a:solidFill>
              </a:rPr>
              <a:t>l’inclusione attiva delle </a:t>
            </a:r>
            <a:r>
              <a:rPr lang="it-IT" sz="1400" b="1" dirty="0" smtClean="0">
                <a:solidFill>
                  <a:srgbClr val="000090"/>
                </a:solidFill>
              </a:rPr>
              <a:t>donne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0"/>
                </a:solidFill>
              </a:rPr>
              <a:t>Promuovere </a:t>
            </a:r>
            <a:r>
              <a:rPr lang="it-IT" sz="1400" b="1" dirty="0">
                <a:solidFill>
                  <a:srgbClr val="000090"/>
                </a:solidFill>
              </a:rPr>
              <a:t>l’integrazione di interventi</a:t>
            </a:r>
            <a:r>
              <a:rPr lang="it-IT" sz="1400" dirty="0">
                <a:solidFill>
                  <a:srgbClr val="000090"/>
                </a:solidFill>
              </a:rPr>
              <a:t> a sostegno della conciliazione tra tempi di vita e tempi di </a:t>
            </a:r>
            <a:r>
              <a:rPr lang="it-IT" sz="1400" dirty="0" smtClean="0">
                <a:solidFill>
                  <a:srgbClr val="000090"/>
                </a:solidFill>
              </a:rPr>
              <a:t>lavoro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 smtClean="0">
                <a:solidFill>
                  <a:srgbClr val="000090"/>
                </a:solidFill>
              </a:rPr>
              <a:t>Favorire </a:t>
            </a:r>
            <a:r>
              <a:rPr lang="it-IT" sz="1400" dirty="0">
                <a:solidFill>
                  <a:srgbClr val="000090"/>
                </a:solidFill>
              </a:rPr>
              <a:t>un </a:t>
            </a:r>
            <a:r>
              <a:rPr lang="it-IT" sz="1400" b="1" dirty="0">
                <a:solidFill>
                  <a:srgbClr val="000090"/>
                </a:solidFill>
              </a:rPr>
              <a:t>sistema integrato </a:t>
            </a:r>
            <a:r>
              <a:rPr lang="it-IT" sz="1400" dirty="0">
                <a:solidFill>
                  <a:srgbClr val="000090"/>
                </a:solidFill>
              </a:rPr>
              <a:t>con lo sviluppo di Reti Territoriali di Conciliazione con la costituzione di </a:t>
            </a:r>
            <a:r>
              <a:rPr lang="it-IT" sz="1400" b="1" dirty="0">
                <a:solidFill>
                  <a:srgbClr val="000090"/>
                </a:solidFill>
              </a:rPr>
              <a:t>Accordi Territoriali di Genere</a:t>
            </a:r>
            <a:r>
              <a:rPr lang="it-IT" sz="1400" dirty="0">
                <a:solidFill>
                  <a:srgbClr val="000090"/>
                </a:solidFill>
              </a:rPr>
              <a:t> tra soggetti pubblici e </a:t>
            </a:r>
            <a:r>
              <a:rPr lang="it-IT" sz="1400" dirty="0" smtClean="0">
                <a:solidFill>
                  <a:srgbClr val="000090"/>
                </a:solidFill>
              </a:rPr>
              <a:t>privati</a:t>
            </a:r>
            <a:endParaRPr lang="it-IT" sz="1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"/>
          <p:cNvSpPr txBox="1"/>
          <p:nvPr/>
        </p:nvSpPr>
        <p:spPr>
          <a:xfrm>
            <a:off x="36013" y="1124744"/>
            <a:ext cx="4428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CasellaDiTesto 1"/>
          <p:cNvSpPr txBox="1"/>
          <p:nvPr/>
        </p:nvSpPr>
        <p:spPr>
          <a:xfrm>
            <a:off x="-114822" y="557064"/>
            <a:ext cx="3822726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 Beneficiari</a:t>
            </a:r>
          </a:p>
        </p:txBody>
      </p:sp>
      <p:sp>
        <p:nvSpPr>
          <p:cNvPr id="29" name="CasellaDiTesto 1"/>
          <p:cNvSpPr txBox="1"/>
          <p:nvPr/>
        </p:nvSpPr>
        <p:spPr>
          <a:xfrm>
            <a:off x="4932040" y="548680"/>
            <a:ext cx="4139952" cy="711696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r"/>
            <a:r>
              <a:rPr lang="it-IT" sz="1600" b="1" dirty="0" smtClean="0">
                <a:solidFill>
                  <a:srgbClr val="FF0000"/>
                </a:solidFill>
              </a:rPr>
              <a:t>Destinatari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852280" y="1224372"/>
            <a:ext cx="4217233" cy="357278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000090"/>
                </a:solidFill>
              </a:rPr>
              <a:t>Donne disoccupate, inoccupate e inattive </a:t>
            </a:r>
            <a:r>
              <a:rPr lang="it-IT" sz="1400" dirty="0">
                <a:solidFill>
                  <a:srgbClr val="000090"/>
                </a:solidFill>
              </a:rPr>
              <a:t>con carichi di </a:t>
            </a:r>
            <a:r>
              <a:rPr lang="it-IT" sz="1400" b="1" dirty="0">
                <a:solidFill>
                  <a:srgbClr val="000090"/>
                </a:solidFill>
              </a:rPr>
              <a:t>cura/assistenza di parenti e affini</a:t>
            </a:r>
            <a:r>
              <a:rPr lang="it-IT" sz="1400" dirty="0">
                <a:solidFill>
                  <a:srgbClr val="000090"/>
                </a:solidFill>
              </a:rPr>
              <a:t>, con un’età compresa </a:t>
            </a:r>
            <a:r>
              <a:rPr lang="it-IT" sz="1400" b="1" dirty="0">
                <a:solidFill>
                  <a:srgbClr val="000090"/>
                </a:solidFill>
              </a:rPr>
              <a:t>tra 0 e 14 anni</a:t>
            </a:r>
            <a:r>
              <a:rPr lang="it-IT" sz="1400" dirty="0">
                <a:solidFill>
                  <a:srgbClr val="000090"/>
                </a:solidFill>
              </a:rPr>
              <a:t>, sino al terzo </a:t>
            </a:r>
            <a:r>
              <a:rPr lang="it-IT" sz="1400" dirty="0" smtClean="0">
                <a:solidFill>
                  <a:srgbClr val="000090"/>
                </a:solidFill>
              </a:rPr>
              <a:t>grado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Donne </a:t>
            </a:r>
            <a:r>
              <a:rPr lang="it-IT" sz="1400" b="1" dirty="0">
                <a:solidFill>
                  <a:srgbClr val="000090"/>
                </a:solidFill>
              </a:rPr>
              <a:t>lavoratrici comprese le lavoratrici autonome</a:t>
            </a:r>
            <a:r>
              <a:rPr lang="it-IT" sz="1400" dirty="0">
                <a:solidFill>
                  <a:srgbClr val="000090"/>
                </a:solidFill>
              </a:rPr>
              <a:t> con carichi di cura/assistenza di parenti e affini, con </a:t>
            </a:r>
            <a:r>
              <a:rPr lang="it-IT" sz="1400" dirty="0" smtClean="0">
                <a:solidFill>
                  <a:srgbClr val="000090"/>
                </a:solidFill>
              </a:rPr>
              <a:t>un’età̀ </a:t>
            </a:r>
            <a:r>
              <a:rPr lang="it-IT" sz="1400" dirty="0">
                <a:solidFill>
                  <a:srgbClr val="000090"/>
                </a:solidFill>
              </a:rPr>
              <a:t>compresa </a:t>
            </a:r>
            <a:r>
              <a:rPr lang="it-IT" sz="1400" b="1" dirty="0">
                <a:solidFill>
                  <a:srgbClr val="000090"/>
                </a:solidFill>
              </a:rPr>
              <a:t>tra 0 e 14 anni</a:t>
            </a:r>
            <a:r>
              <a:rPr lang="it-IT" sz="1400" dirty="0">
                <a:solidFill>
                  <a:srgbClr val="000090"/>
                </a:solidFill>
              </a:rPr>
              <a:t>, sino al terzo grado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Avviso </a:t>
            </a:r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Reti </a:t>
            </a:r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territoriali per la conciliazione vita - lavoro</a:t>
            </a:r>
          </a:p>
        </p:txBody>
      </p:sp>
      <p:sp>
        <p:nvSpPr>
          <p:cNvPr id="25" name="CasellaDiTesto 1"/>
          <p:cNvSpPr txBox="1"/>
          <p:nvPr/>
        </p:nvSpPr>
        <p:spPr>
          <a:xfrm>
            <a:off x="4860032" y="1116360"/>
            <a:ext cx="4104000" cy="72008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ttangolo 3"/>
          <p:cNvSpPr/>
          <p:nvPr/>
        </p:nvSpPr>
        <p:spPr>
          <a:xfrm>
            <a:off x="7752" y="1224372"/>
            <a:ext cx="4564248" cy="4868924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0"/>
                </a:solidFill>
              </a:rPr>
              <a:t>Le </a:t>
            </a:r>
            <a:r>
              <a:rPr lang="it-IT" sz="1400" b="1" dirty="0">
                <a:solidFill>
                  <a:srgbClr val="000090"/>
                </a:solidFill>
              </a:rPr>
              <a:t>Reti Territoriali di Conciliazione </a:t>
            </a:r>
            <a:r>
              <a:rPr lang="it-IT" sz="1400" dirty="0">
                <a:solidFill>
                  <a:srgbClr val="000090"/>
                </a:solidFill>
              </a:rPr>
              <a:t>già costituite o da costituire, composte da </a:t>
            </a:r>
            <a:r>
              <a:rPr lang="it-IT" sz="1400" dirty="0" err="1">
                <a:solidFill>
                  <a:srgbClr val="000090"/>
                </a:solidFill>
              </a:rPr>
              <a:t>max</a:t>
            </a:r>
            <a:r>
              <a:rPr lang="it-IT" sz="1400" dirty="0">
                <a:solidFill>
                  <a:srgbClr val="000090"/>
                </a:solidFill>
              </a:rPr>
              <a:t> 10 soggetti tra </a:t>
            </a:r>
            <a:r>
              <a:rPr lang="it-IT" sz="1400" dirty="0" smtClean="0">
                <a:solidFill>
                  <a:srgbClr val="000090"/>
                </a:solidFill>
              </a:rPr>
              <a:t>pubblici/privati, </a:t>
            </a:r>
            <a:r>
              <a:rPr lang="it-IT" sz="1400" dirty="0">
                <a:solidFill>
                  <a:srgbClr val="000090"/>
                </a:solidFill>
              </a:rPr>
              <a:t>operano sulla base di un Accordo Territoriale di Genere. </a:t>
            </a:r>
            <a:endParaRPr lang="it-IT" sz="1400" dirty="0" smtClean="0">
              <a:solidFill>
                <a:srgbClr val="000090"/>
              </a:solidFill>
            </a:endParaRPr>
          </a:p>
          <a:p>
            <a:pPr marL="2250" algn="just">
              <a:lnSpc>
                <a:spcPct val="150000"/>
              </a:lnSpc>
            </a:pPr>
            <a:r>
              <a:rPr lang="it-IT" sz="1400" dirty="0" smtClean="0">
                <a:solidFill>
                  <a:srgbClr val="000090"/>
                </a:solidFill>
              </a:rPr>
              <a:t>Sono </a:t>
            </a:r>
            <a:r>
              <a:rPr lang="it-IT" sz="1400" dirty="0">
                <a:solidFill>
                  <a:srgbClr val="000090"/>
                </a:solidFill>
              </a:rPr>
              <a:t>soggetti ammessi alla costituzione della Rete: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rgbClr val="000090"/>
                </a:solidFill>
              </a:rPr>
              <a:t>Ambiti Territoriali della Calabria </a:t>
            </a:r>
            <a:r>
              <a:rPr lang="it-IT" sz="1400" dirty="0">
                <a:solidFill>
                  <a:srgbClr val="000090"/>
                </a:solidFill>
              </a:rPr>
              <a:t>(con il ruolo di </a:t>
            </a:r>
            <a:r>
              <a:rPr lang="it-IT" sz="1400" dirty="0" smtClean="0">
                <a:solidFill>
                  <a:srgbClr val="000090"/>
                </a:solidFill>
              </a:rPr>
              <a:t>Capofila)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Centri </a:t>
            </a:r>
            <a:r>
              <a:rPr lang="it-IT" sz="1400" b="1" dirty="0">
                <a:solidFill>
                  <a:srgbClr val="000090"/>
                </a:solidFill>
              </a:rPr>
              <a:t>per </a:t>
            </a:r>
            <a:r>
              <a:rPr lang="it-IT" sz="1400" b="1" dirty="0" smtClean="0">
                <a:solidFill>
                  <a:srgbClr val="000090"/>
                </a:solidFill>
              </a:rPr>
              <a:t>l’Impiego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Associazioni </a:t>
            </a:r>
            <a:r>
              <a:rPr lang="it-IT" sz="1400" b="1" dirty="0">
                <a:solidFill>
                  <a:srgbClr val="000090"/>
                </a:solidFill>
              </a:rPr>
              <a:t>di categoria, Sindacati, Enti </a:t>
            </a:r>
            <a:r>
              <a:rPr lang="it-IT" sz="1400" b="1" dirty="0" smtClean="0">
                <a:solidFill>
                  <a:srgbClr val="000090"/>
                </a:solidFill>
              </a:rPr>
              <a:t>bilaterali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Terzo </a:t>
            </a:r>
            <a:r>
              <a:rPr lang="it-IT" sz="1400" b="1" dirty="0">
                <a:solidFill>
                  <a:srgbClr val="000090"/>
                </a:solidFill>
              </a:rPr>
              <a:t>Settore</a:t>
            </a:r>
            <a:r>
              <a:rPr lang="it-IT" sz="1400" dirty="0">
                <a:solidFill>
                  <a:srgbClr val="000090"/>
                </a:solidFill>
              </a:rPr>
              <a:t>, privato sociale e </a:t>
            </a:r>
            <a:r>
              <a:rPr lang="it-IT" sz="1400" dirty="0" smtClean="0">
                <a:solidFill>
                  <a:srgbClr val="000090"/>
                </a:solidFill>
              </a:rPr>
              <a:t>volontariato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Ordini</a:t>
            </a:r>
            <a:r>
              <a:rPr lang="it-IT" sz="1400" b="1" dirty="0">
                <a:solidFill>
                  <a:srgbClr val="000090"/>
                </a:solidFill>
              </a:rPr>
              <a:t>, collegi, associazioni </a:t>
            </a:r>
            <a:r>
              <a:rPr lang="it-IT" sz="1400" b="1" dirty="0" smtClean="0">
                <a:solidFill>
                  <a:srgbClr val="000090"/>
                </a:solidFill>
              </a:rPr>
              <a:t>professionali</a:t>
            </a:r>
          </a:p>
          <a:p>
            <a:pPr marL="28800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rgbClr val="000090"/>
                </a:solidFill>
              </a:rPr>
              <a:t>Soggetti </a:t>
            </a:r>
            <a:r>
              <a:rPr lang="it-IT" sz="1400" b="1" dirty="0">
                <a:solidFill>
                  <a:srgbClr val="000090"/>
                </a:solidFill>
              </a:rPr>
              <a:t>pubblici o privati </a:t>
            </a:r>
            <a:r>
              <a:rPr lang="it-IT" sz="1400" dirty="0">
                <a:solidFill>
                  <a:srgbClr val="000090"/>
                </a:solidFill>
              </a:rPr>
              <a:t>portatori di interessi</a:t>
            </a:r>
          </a:p>
        </p:txBody>
      </p:sp>
    </p:spTree>
    <p:extLst>
      <p:ext uri="{BB962C8B-B14F-4D97-AF65-F5344CB8AC3E}">
        <p14:creationId xmlns:p14="http://schemas.microsoft.com/office/powerpoint/2010/main" val="30860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752" y="11779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Avviso </a:t>
            </a:r>
            <a:r>
              <a:rPr lang="it-IT" sz="2200" b="1" dirty="0" smtClean="0">
                <a:solidFill>
                  <a:schemeClr val="bg1"/>
                </a:solidFill>
                <a:latin typeface="Calibri" pitchFamily="34" charset="0"/>
              </a:rPr>
              <a:t>Reti </a:t>
            </a:r>
            <a:r>
              <a:rPr lang="it-IT" sz="2200" b="1" dirty="0">
                <a:solidFill>
                  <a:schemeClr val="bg1"/>
                </a:solidFill>
                <a:latin typeface="Calibri" pitchFamily="34" charset="0"/>
              </a:rPr>
              <a:t>territoriali per la conciliazione vita - lavoro</a:t>
            </a:r>
          </a:p>
        </p:txBody>
      </p:sp>
      <p:sp>
        <p:nvSpPr>
          <p:cNvPr id="10" name="Rettangolo 3"/>
          <p:cNvSpPr/>
          <p:nvPr/>
        </p:nvSpPr>
        <p:spPr>
          <a:xfrm>
            <a:off x="467544" y="1368388"/>
            <a:ext cx="8208912" cy="422085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marL="2250" algn="just">
              <a:lnSpc>
                <a:spcPct val="150000"/>
              </a:lnSpc>
            </a:pPr>
            <a:r>
              <a:rPr lang="it-IT" sz="1400" b="1" dirty="0" smtClean="0">
                <a:solidFill>
                  <a:srgbClr val="FF0000"/>
                </a:solidFill>
              </a:rPr>
              <a:t>Tipologia di </a:t>
            </a:r>
            <a:r>
              <a:rPr lang="it-IT" sz="1400" b="1" dirty="0" smtClean="0">
                <a:solidFill>
                  <a:srgbClr val="FF0000"/>
                </a:solidFill>
              </a:rPr>
              <a:t>interventi:</a:t>
            </a:r>
            <a:endParaRPr lang="it-IT" sz="1400" b="1" dirty="0" smtClean="0">
              <a:solidFill>
                <a:srgbClr val="FF0000"/>
              </a:solidFill>
            </a:endParaRPr>
          </a:p>
          <a:p>
            <a:pPr marL="34515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sz="1400" b="1" dirty="0" smtClean="0">
                <a:solidFill>
                  <a:srgbClr val="FF0000"/>
                </a:solidFill>
              </a:rPr>
              <a:t>Sviluppo </a:t>
            </a:r>
            <a:r>
              <a:rPr lang="it-IT" sz="1400" b="1" dirty="0">
                <a:solidFill>
                  <a:srgbClr val="FF0000"/>
                </a:solidFill>
              </a:rPr>
              <a:t>e Promozione delle Reti Territoriali di Conciliazione </a:t>
            </a:r>
            <a:r>
              <a:rPr lang="it-IT" sz="1400" dirty="0" smtClean="0">
                <a:solidFill>
                  <a:srgbClr val="000099"/>
                </a:solidFill>
              </a:rPr>
              <a:t>- Azione </a:t>
            </a:r>
            <a:r>
              <a:rPr lang="it-IT" sz="1400" dirty="0">
                <a:solidFill>
                  <a:srgbClr val="000099"/>
                </a:solidFill>
              </a:rPr>
              <a:t>POR </a:t>
            </a:r>
            <a:r>
              <a:rPr lang="it-IT" sz="1400" dirty="0" smtClean="0">
                <a:solidFill>
                  <a:srgbClr val="000099"/>
                </a:solidFill>
              </a:rPr>
              <a:t>8.2.1</a:t>
            </a:r>
            <a:endParaRPr lang="it-IT" sz="1400" dirty="0">
              <a:solidFill>
                <a:srgbClr val="000099"/>
              </a:solidFill>
            </a:endParaRPr>
          </a:p>
          <a:p>
            <a:pPr marL="34515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sz="1400" b="1" dirty="0" smtClean="0">
                <a:solidFill>
                  <a:srgbClr val="FF0000"/>
                </a:solidFill>
              </a:rPr>
              <a:t>Erogazione </a:t>
            </a:r>
            <a:r>
              <a:rPr lang="it-IT" sz="1400" b="1" dirty="0">
                <a:solidFill>
                  <a:srgbClr val="FF0000"/>
                </a:solidFill>
              </a:rPr>
              <a:t>di Buoni Servizio</a:t>
            </a:r>
            <a:r>
              <a:rPr lang="it-IT" sz="1400" dirty="0">
                <a:solidFill>
                  <a:srgbClr val="000099"/>
                </a:solidFill>
              </a:rPr>
              <a:t> per l’accesso ai servizi socio educativi per la prima infanzia e l’adolescenza (tra 0 e 14 anni) come di seguito specificati:</a:t>
            </a:r>
          </a:p>
          <a:p>
            <a:pPr marL="2250" algn="just">
              <a:lnSpc>
                <a:spcPct val="150000"/>
              </a:lnSpc>
            </a:pPr>
            <a:r>
              <a:rPr lang="it-IT" sz="1400" dirty="0">
                <a:solidFill>
                  <a:srgbClr val="000099"/>
                </a:solidFill>
              </a:rPr>
              <a:t>	</a:t>
            </a:r>
            <a:r>
              <a:rPr lang="it-IT" sz="1400" b="1" dirty="0" smtClean="0">
                <a:solidFill>
                  <a:srgbClr val="FF0000"/>
                </a:solidFill>
              </a:rPr>
              <a:t>2.1.</a:t>
            </a:r>
            <a:r>
              <a:rPr lang="it-IT" sz="1400" dirty="0" smtClean="0">
                <a:solidFill>
                  <a:srgbClr val="000099"/>
                </a:solidFill>
              </a:rPr>
              <a:t> Buoni </a:t>
            </a:r>
            <a:r>
              <a:rPr lang="it-IT" sz="1400" dirty="0">
                <a:solidFill>
                  <a:srgbClr val="000099"/>
                </a:solidFill>
              </a:rPr>
              <a:t>Servizio per l’accesso ai servizi socio educativi </a:t>
            </a:r>
            <a:r>
              <a:rPr lang="it-IT" sz="1400" dirty="0" smtClean="0">
                <a:solidFill>
                  <a:srgbClr val="000099"/>
                </a:solidFill>
              </a:rPr>
              <a:t>per </a:t>
            </a:r>
            <a:r>
              <a:rPr lang="it-IT" sz="1400" dirty="0">
                <a:solidFill>
                  <a:srgbClr val="000099"/>
                </a:solidFill>
              </a:rPr>
              <a:t>la prima </a:t>
            </a:r>
            <a:r>
              <a:rPr lang="it-IT" sz="1400" dirty="0" smtClean="0">
                <a:solidFill>
                  <a:srgbClr val="000099"/>
                </a:solidFill>
              </a:rPr>
              <a:t>infanzia 	       (tra </a:t>
            </a:r>
            <a:r>
              <a:rPr lang="it-IT" sz="1400" dirty="0">
                <a:solidFill>
                  <a:srgbClr val="000099"/>
                </a:solidFill>
              </a:rPr>
              <a:t>0 e </a:t>
            </a:r>
            <a:r>
              <a:rPr lang="it-IT" sz="1400" dirty="0" smtClean="0">
                <a:solidFill>
                  <a:srgbClr val="000099"/>
                </a:solidFill>
              </a:rPr>
              <a:t>36 mesi</a:t>
            </a:r>
            <a:r>
              <a:rPr lang="it-IT" sz="1400" dirty="0">
                <a:solidFill>
                  <a:srgbClr val="000099"/>
                </a:solidFill>
              </a:rPr>
              <a:t>) – Azione POR </a:t>
            </a:r>
            <a:r>
              <a:rPr lang="it-IT" sz="1400" dirty="0" smtClean="0">
                <a:solidFill>
                  <a:srgbClr val="000099"/>
                </a:solidFill>
              </a:rPr>
              <a:t>9.3.3</a:t>
            </a:r>
            <a:endParaRPr lang="it-IT" sz="1400" dirty="0">
              <a:solidFill>
                <a:srgbClr val="000099"/>
              </a:solidFill>
            </a:endParaRPr>
          </a:p>
          <a:p>
            <a:pPr marL="2250" algn="just">
              <a:lnSpc>
                <a:spcPct val="150000"/>
              </a:lnSpc>
            </a:pPr>
            <a:r>
              <a:rPr lang="it-IT" sz="1400" dirty="0" smtClean="0">
                <a:solidFill>
                  <a:srgbClr val="000099"/>
                </a:solidFill>
              </a:rPr>
              <a:t>	</a:t>
            </a:r>
            <a:r>
              <a:rPr lang="it-IT" sz="1400" b="1" dirty="0" smtClean="0">
                <a:solidFill>
                  <a:srgbClr val="FF0000"/>
                </a:solidFill>
              </a:rPr>
              <a:t>2.2.</a:t>
            </a:r>
            <a:r>
              <a:rPr lang="it-IT" sz="1400" dirty="0" smtClean="0">
                <a:solidFill>
                  <a:srgbClr val="000099"/>
                </a:solidFill>
              </a:rPr>
              <a:t> Buoni </a:t>
            </a:r>
            <a:r>
              <a:rPr lang="it-IT" sz="1400" dirty="0">
                <a:solidFill>
                  <a:srgbClr val="000099"/>
                </a:solidFill>
              </a:rPr>
              <a:t>Servizio per l’accesso ai servizi per l’infanzia </a:t>
            </a:r>
            <a:r>
              <a:rPr lang="it-IT" sz="1400" dirty="0" smtClean="0">
                <a:solidFill>
                  <a:srgbClr val="000099"/>
                </a:solidFill>
              </a:rPr>
              <a:t>e l’adolescenza </a:t>
            </a:r>
            <a:r>
              <a:rPr lang="it-IT" sz="1400" dirty="0">
                <a:solidFill>
                  <a:srgbClr val="000099"/>
                </a:solidFill>
              </a:rPr>
              <a:t>(tra 3 </a:t>
            </a:r>
            <a:r>
              <a:rPr lang="it-IT" sz="1400" dirty="0" smtClean="0">
                <a:solidFill>
                  <a:srgbClr val="000099"/>
                </a:solidFill>
              </a:rPr>
              <a:t>	        e </a:t>
            </a:r>
            <a:r>
              <a:rPr lang="it-IT" sz="1400" dirty="0">
                <a:solidFill>
                  <a:srgbClr val="000099"/>
                </a:solidFill>
              </a:rPr>
              <a:t>14 anni) – Azione POR </a:t>
            </a:r>
            <a:r>
              <a:rPr lang="it-IT" sz="1400" dirty="0" smtClean="0">
                <a:solidFill>
                  <a:srgbClr val="000099"/>
                </a:solidFill>
              </a:rPr>
              <a:t>8.2.1</a:t>
            </a:r>
            <a:endParaRPr lang="it-IT" sz="1400" dirty="0">
              <a:solidFill>
                <a:srgbClr val="000099"/>
              </a:solidFill>
            </a:endParaRPr>
          </a:p>
          <a:p>
            <a:pPr marL="2250" algn="just">
              <a:lnSpc>
                <a:spcPct val="150000"/>
              </a:lnSpc>
            </a:pPr>
            <a:r>
              <a:rPr lang="it-IT" sz="1400" b="1" dirty="0" smtClean="0">
                <a:solidFill>
                  <a:srgbClr val="FF0000"/>
                </a:solidFill>
              </a:rPr>
              <a:t>3. Servizi </a:t>
            </a:r>
            <a:r>
              <a:rPr lang="it-IT" sz="1400" b="1" dirty="0">
                <a:solidFill>
                  <a:srgbClr val="FF0000"/>
                </a:solidFill>
              </a:rPr>
              <a:t>per l’infanzia e l’adolescenza</a:t>
            </a:r>
            <a:r>
              <a:rPr lang="it-IT" sz="1400" dirty="0">
                <a:solidFill>
                  <a:srgbClr val="000099"/>
                </a:solidFill>
              </a:rPr>
              <a:t> - Azione POR </a:t>
            </a:r>
            <a:r>
              <a:rPr lang="it-IT" sz="1400" dirty="0" smtClean="0">
                <a:solidFill>
                  <a:srgbClr val="000099"/>
                </a:solidFill>
              </a:rPr>
              <a:t>9.3.4</a:t>
            </a:r>
            <a:endParaRPr lang="it-IT" sz="1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67" name="Shape 40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Shape 40968"/>
          <p:cNvSpPr txBox="1"/>
          <p:nvPr/>
        </p:nvSpPr>
        <p:spPr>
          <a:xfrm>
            <a:off x="7752" y="117793"/>
            <a:ext cx="9144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Avviso Reti territoriali per la conciliazione vita - lavoro</a:t>
            </a:r>
            <a:endParaRPr/>
          </a:p>
        </p:txBody>
      </p:sp>
      <p:sp>
        <p:nvSpPr>
          <p:cNvPr id="40969" name="Shape 40969"/>
          <p:cNvSpPr/>
          <p:nvPr/>
        </p:nvSpPr>
        <p:spPr>
          <a:xfrm>
            <a:off x="2627784" y="1124744"/>
            <a:ext cx="6264600" cy="48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Obiettivo:</a:t>
            </a:r>
            <a:endParaRPr/>
          </a:p>
          <a:p>
            <a:pPr indent="-285750" lvl="0" marL="2880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Promozione e rafforzamento del coordinamento e delle sinergie operative tra pubblico e privato per ampliare e qualificare l’offerta di servizi di welfare</a:t>
            </a:r>
            <a:endParaRPr/>
          </a:p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Attività̀ realizzabili:</a:t>
            </a:r>
            <a:endParaRPr/>
          </a:p>
          <a:p>
            <a:pPr indent="-285750" lvl="0" marL="2880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Attivazione di Sportelli Territoriali di assistenza e supporto alla conciliazione dei tempi di vita e di lavoro </a:t>
            </a:r>
            <a:endParaRPr/>
          </a:p>
          <a:p>
            <a:pPr indent="-285750" lvl="0" marL="2880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Animazione e informazione sulle misure di conciliazione tra tempi di vita e di lavoro e sugli strumenti normativi di attuazione delle pari opportunità e per il contrasto delle discriminazioni nei luoghi di lavoro </a:t>
            </a:r>
            <a:endParaRPr/>
          </a:p>
          <a:p>
            <a:pPr indent="-285750" lvl="0" marL="2880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Servizi di orientamento e semplificazione all’accesso ai servizi idonei alle specifiche esigenze familiari </a:t>
            </a:r>
            <a:endParaRPr sz="1400">
              <a:solidFill>
                <a:srgbClr val="0000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970" name="Shape 40970"/>
          <p:cNvSpPr/>
          <p:nvPr/>
        </p:nvSpPr>
        <p:spPr>
          <a:xfrm>
            <a:off x="107504" y="2300568"/>
            <a:ext cx="2328300" cy="21366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Tipologia di intervento </a:t>
            </a:r>
            <a:endParaRPr b="1" sz="1600">
              <a:solidFill>
                <a:srgbClr val="00009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1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Sviluppo e Promozione delle Reti Territoriali di Conciliazione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71" name="Shape 40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Shape 40972"/>
          <p:cNvSpPr txBox="1"/>
          <p:nvPr/>
        </p:nvSpPr>
        <p:spPr>
          <a:xfrm>
            <a:off x="7752" y="117793"/>
            <a:ext cx="9144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Avviso Reti territoriali per la conciliazione vita - lavoro</a:t>
            </a:r>
            <a:endParaRPr/>
          </a:p>
        </p:txBody>
      </p:sp>
      <p:sp>
        <p:nvSpPr>
          <p:cNvPr id="40973" name="Shape 40973"/>
          <p:cNvSpPr/>
          <p:nvPr/>
        </p:nvSpPr>
        <p:spPr>
          <a:xfrm>
            <a:off x="2627784" y="1123200"/>
            <a:ext cx="6264600" cy="43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Obiettivo:</a:t>
            </a:r>
            <a:endParaRPr/>
          </a:p>
          <a:p>
            <a:pPr indent="-285750" lvl="0" marL="2880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Strumenti finalizzati a sostenere la conciliazione tra vita familiare e lavorativa e a rimuovere gli ostacoli che impediscono a determinati soggetti di partecipare a politiche attive del lavoro ovvero di entrare nel mercato del lavoro in maniera continuativa o di rimanervi</a:t>
            </a:r>
            <a:endParaRPr/>
          </a:p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Attività̀ realizzabili:</a:t>
            </a:r>
            <a:endParaRPr/>
          </a:p>
          <a:p>
            <a:pPr indent="-285750" lvl="0" marL="2880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2.1 - Buoni Servizio per l’accesso ai servizi socio educativi per prima infanzia (tra 0 e 3 anni) spendibili presso i seguenti servizi e strutture previsti dalla L.R. 15/2013</a:t>
            </a:r>
            <a:endParaRPr sz="1400">
              <a:solidFill>
                <a:srgbClr val="00009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0" marL="2880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2.2 - Buoni Servizio per l’accesso ai servizi per l’infanzia e l’adolescenza (tra 4 e 14 anni) spendibili presso servizi e strutture autorizzate al funzionamento </a:t>
            </a:r>
            <a:endParaRPr/>
          </a:p>
        </p:txBody>
      </p:sp>
      <p:sp>
        <p:nvSpPr>
          <p:cNvPr id="40974" name="Shape 40974"/>
          <p:cNvSpPr/>
          <p:nvPr/>
        </p:nvSpPr>
        <p:spPr>
          <a:xfrm>
            <a:off x="107504" y="2300568"/>
            <a:ext cx="2328300" cy="21366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Tipologia di intervento </a:t>
            </a:r>
            <a:endParaRPr b="1" sz="1600">
              <a:solidFill>
                <a:srgbClr val="00009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2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rPr>
              <a:t>Erogazioni di Buoni Servizio</a:t>
            </a:r>
            <a:endParaRPr b="1" sz="1600">
              <a:solidFill>
                <a:srgbClr val="0000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75" name="Shape 40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6" name="Shape 40976"/>
          <p:cNvSpPr txBox="1"/>
          <p:nvPr/>
        </p:nvSpPr>
        <p:spPr>
          <a:xfrm>
            <a:off x="36013" y="1124744"/>
            <a:ext cx="3852000" cy="7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77" name="Shape 40977"/>
          <p:cNvSpPr txBox="1"/>
          <p:nvPr/>
        </p:nvSpPr>
        <p:spPr>
          <a:xfrm>
            <a:off x="-114822" y="557064"/>
            <a:ext cx="3822600" cy="7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Elementi del buono servizi</a:t>
            </a:r>
            <a:endParaRPr/>
          </a:p>
        </p:txBody>
      </p:sp>
      <p:sp>
        <p:nvSpPr>
          <p:cNvPr id="40978" name="Shape 40978"/>
          <p:cNvSpPr txBox="1"/>
          <p:nvPr/>
        </p:nvSpPr>
        <p:spPr>
          <a:xfrm>
            <a:off x="4932040" y="548680"/>
            <a:ext cx="4140000" cy="7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Durata</a:t>
            </a:r>
            <a:endParaRPr b="1" sz="160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979" name="Shape 40979"/>
          <p:cNvSpPr/>
          <p:nvPr/>
        </p:nvSpPr>
        <p:spPr>
          <a:xfrm>
            <a:off x="4852280" y="1224372"/>
            <a:ext cx="4217100" cy="14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Durata </a:t>
            </a:r>
            <a:r>
              <a:rPr b="1"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massima di 12 mesi </a:t>
            </a: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e attribuibili alla destinataria </a:t>
            </a:r>
            <a:r>
              <a:rPr b="1"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attraverso una procedura di evidenza pubblica ad opera dell’Ambito Territoriale</a:t>
            </a:r>
            <a:endParaRPr b="1" sz="1400">
              <a:solidFill>
                <a:srgbClr val="0000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980" name="Shape 40980"/>
          <p:cNvSpPr txBox="1"/>
          <p:nvPr/>
        </p:nvSpPr>
        <p:spPr>
          <a:xfrm>
            <a:off x="7752" y="117793"/>
            <a:ext cx="9144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Avviso Reti territoriali per la conciliazione vita - lavoro</a:t>
            </a:r>
            <a:endParaRPr/>
          </a:p>
        </p:txBody>
      </p:sp>
      <p:sp>
        <p:nvSpPr>
          <p:cNvPr id="40981" name="Shape 40981"/>
          <p:cNvSpPr txBox="1"/>
          <p:nvPr/>
        </p:nvSpPr>
        <p:spPr>
          <a:xfrm>
            <a:off x="4860032" y="1116360"/>
            <a:ext cx="4104000" cy="7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82" name="Shape 40982"/>
          <p:cNvSpPr/>
          <p:nvPr/>
        </p:nvSpPr>
        <p:spPr>
          <a:xfrm>
            <a:off x="7752" y="1224372"/>
            <a:ext cx="3960300" cy="47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Il Buono servizio è regolato dai seguenti principi generali: </a:t>
            </a:r>
            <a:endParaRPr/>
          </a:p>
          <a:p>
            <a:pPr indent="-285750" lvl="0" marL="2857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Nominatività̀ del titolo e non cedibilità̀ dello stesso</a:t>
            </a:r>
            <a:endParaRPr/>
          </a:p>
          <a:p>
            <a:pPr indent="-285750" lvl="0" marL="2857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Non spendibilità̀ al di fuori delle caratteristiche essenziali del servizio e nel limite temporale della sua validità̀</a:t>
            </a:r>
            <a:endParaRPr/>
          </a:p>
          <a:p>
            <a:pPr indent="-285750" lvl="0" marL="2857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Divieto di trasformazione del titolo in controvalore monetario</a:t>
            </a:r>
            <a:endParaRPr/>
          </a:p>
          <a:p>
            <a:pPr indent="-285750" lvl="0" marL="2857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Diritto del titolare alla rinuncia all'uso del titolo</a:t>
            </a:r>
            <a:endParaRPr/>
          </a:p>
          <a:p>
            <a:pPr indent="-285750" lvl="0" marL="2857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400"/>
              <a:buFont typeface="Noto Sans Symbols"/>
              <a:buChar char="➢"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Assunzione dell’obbligo di dimostrazione dell'effettivo utilizzo del titolo – ove ammesso anche parziale - pena la sua revoca</a:t>
            </a:r>
            <a:endParaRPr sz="1400">
              <a:solidFill>
                <a:srgbClr val="0000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983" name="Shape 40983"/>
          <p:cNvSpPr txBox="1"/>
          <p:nvPr/>
        </p:nvSpPr>
        <p:spPr>
          <a:xfrm>
            <a:off x="4788484" y="2851478"/>
            <a:ext cx="421200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rgbClr val="000090"/>
                </a:solidFill>
                <a:latin typeface="Verdana"/>
                <a:ea typeface="Verdana"/>
                <a:cs typeface="Verdana"/>
                <a:sym typeface="Verdana"/>
              </a:rPr>
              <a:t>Il soggetto capofila della Rete individua  i soggetti che usufruiranno dei buoni servizio con procedura a sportello fino a esaurimento delle risorse, verificando i criteri di ammissibilità predefiniti (reddito ISEE, carichi familiari) e per quanto riguarda le donne disoccupate, inoccupate e inattive, accerta che abbiano intrapreso percorsi di politica attiva del lavoro</a:t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984" name="Shape 40984"/>
          <p:cNvSpPr txBox="1"/>
          <p:nvPr/>
        </p:nvSpPr>
        <p:spPr>
          <a:xfrm>
            <a:off x="4932040" y="2420888"/>
            <a:ext cx="41400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Erogazione</a:t>
            </a:r>
            <a:endParaRPr/>
          </a:p>
        </p:txBody>
      </p:sp>
      <p:sp>
        <p:nvSpPr>
          <p:cNvPr id="40985" name="Shape 40985"/>
          <p:cNvSpPr txBox="1"/>
          <p:nvPr/>
        </p:nvSpPr>
        <p:spPr>
          <a:xfrm>
            <a:off x="4860032" y="2780928"/>
            <a:ext cx="4104000" cy="7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